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25"/>
  </p:notesMasterIdLst>
  <p:sldIdLst>
    <p:sldId id="286" r:id="rId5"/>
    <p:sldId id="330" r:id="rId6"/>
    <p:sldId id="331" r:id="rId7"/>
    <p:sldId id="332" r:id="rId8"/>
    <p:sldId id="309" r:id="rId9"/>
    <p:sldId id="328" r:id="rId10"/>
    <p:sldId id="312" r:id="rId11"/>
    <p:sldId id="318" r:id="rId12"/>
    <p:sldId id="313" r:id="rId13"/>
    <p:sldId id="320" r:id="rId14"/>
    <p:sldId id="315" r:id="rId15"/>
    <p:sldId id="324" r:id="rId16"/>
    <p:sldId id="323" r:id="rId17"/>
    <p:sldId id="317" r:id="rId18"/>
    <p:sldId id="316" r:id="rId19"/>
    <p:sldId id="322" r:id="rId20"/>
    <p:sldId id="321" r:id="rId21"/>
    <p:sldId id="319" r:id="rId22"/>
    <p:sldId id="326" r:id="rId23"/>
    <p:sldId id="314" r:id="rId24"/>
  </p:sldIdLst>
  <p:sldSz cx="24384000"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hatti, Omar" initials="BO" lastIdx="10" clrIdx="0">
    <p:extLst>
      <p:ext uri="{19B8F6BF-5375-455C-9EA6-DF929625EA0E}">
        <p15:presenceInfo xmlns:p15="http://schemas.microsoft.com/office/powerpoint/2012/main" userId="S-1-5-21-560238246-503670158-341402209-68060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88BA41"/>
    <a:srgbClr val="588BA3"/>
    <a:srgbClr val="8500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38" autoAdjust="0"/>
    <p:restoredTop sz="71932" autoAdjust="0"/>
  </p:normalViewPr>
  <p:slideViewPr>
    <p:cSldViewPr snapToGrid="0">
      <p:cViewPr varScale="1">
        <p:scale>
          <a:sx n="56" d="100"/>
          <a:sy n="56" d="100"/>
        </p:scale>
        <p:origin x="612"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4.3650793650793648E-2"/>
          <c:y val="4.7725279571117836E-2"/>
          <c:w val="0.91269841269841268"/>
          <c:h val="0.90454944085776434"/>
        </c:manualLayout>
      </c:layout>
      <c:doughnutChart>
        <c:varyColors val="1"/>
        <c:ser>
          <c:idx val="0"/>
          <c:order val="0"/>
          <c:tx>
            <c:strRef>
              <c:f>Sheet1!$B$1</c:f>
              <c:strCache>
                <c:ptCount val="1"/>
                <c:pt idx="0">
                  <c:v>Sales</c:v>
                </c:pt>
              </c:strCache>
            </c:strRef>
          </c:tx>
          <c:dPt>
            <c:idx val="0"/>
            <c:bubble3D val="0"/>
            <c:spPr>
              <a:solidFill>
                <a:schemeClr val="accent2">
                  <a:lumMod val="40000"/>
                  <a:lumOff val="60000"/>
                </a:schemeClr>
              </a:solidFill>
            </c:spPr>
            <c:extLst>
              <c:ext xmlns:c16="http://schemas.microsoft.com/office/drawing/2014/chart" uri="{C3380CC4-5D6E-409C-BE32-E72D297353CC}">
                <c16:uniqueId val="{00000001-50BD-4CFE-895D-90DC55EAC6C7}"/>
              </c:ext>
            </c:extLst>
          </c:dPt>
          <c:dPt>
            <c:idx val="1"/>
            <c:bubble3D val="0"/>
            <c:spPr>
              <a:solidFill>
                <a:schemeClr val="accent2">
                  <a:lumMod val="20000"/>
                  <a:lumOff val="80000"/>
                </a:schemeClr>
              </a:solidFill>
            </c:spPr>
            <c:extLst>
              <c:ext xmlns:c16="http://schemas.microsoft.com/office/drawing/2014/chart" uri="{C3380CC4-5D6E-409C-BE32-E72D297353CC}">
                <c16:uniqueId val="{00000003-50BD-4CFE-895D-90DC55EAC6C7}"/>
              </c:ext>
            </c:extLst>
          </c:dPt>
          <c:dPt>
            <c:idx val="2"/>
            <c:bubble3D val="0"/>
            <c:spPr>
              <a:solidFill>
                <a:schemeClr val="accent2">
                  <a:lumMod val="75000"/>
                </a:schemeClr>
              </a:solidFill>
            </c:spPr>
            <c:extLst>
              <c:ext xmlns:c16="http://schemas.microsoft.com/office/drawing/2014/chart" uri="{C3380CC4-5D6E-409C-BE32-E72D297353CC}">
                <c16:uniqueId val="{00000000-EC94-472E-B27D-F1B25E6CCFA4}"/>
              </c:ext>
            </c:extLst>
          </c:dPt>
          <c:dPt>
            <c:idx val="3"/>
            <c:bubble3D val="0"/>
            <c:spPr>
              <a:solidFill>
                <a:schemeClr val="accent2">
                  <a:lumMod val="60000"/>
                  <a:lumOff val="40000"/>
                </a:schemeClr>
              </a:solidFill>
            </c:spPr>
            <c:extLst>
              <c:ext xmlns:c16="http://schemas.microsoft.com/office/drawing/2014/chart" uri="{C3380CC4-5D6E-409C-BE32-E72D297353CC}">
                <c16:uniqueId val="{00000005-50BD-4CFE-895D-90DC55EAC6C7}"/>
              </c:ext>
            </c:extLst>
          </c:dPt>
          <c:cat>
            <c:strRef>
              <c:f>Sheet1!$A$2:$A$5</c:f>
              <c:strCache>
                <c:ptCount val="4"/>
                <c:pt idx="0">
                  <c:v>Security Engineering</c:v>
                </c:pt>
                <c:pt idx="1">
                  <c:v>Security Operations</c:v>
                </c:pt>
                <c:pt idx="2">
                  <c:v>Compliance Operations</c:v>
                </c:pt>
                <c:pt idx="3">
                  <c:v>Security Science</c:v>
                </c:pt>
              </c:strCache>
            </c:strRef>
          </c:cat>
          <c:val>
            <c:numRef>
              <c:f>Sheet1!$B$2:$B$5</c:f>
              <c:numCache>
                <c:formatCode>General</c:formatCode>
                <c:ptCount val="4"/>
                <c:pt idx="0">
                  <c:v>25</c:v>
                </c:pt>
                <c:pt idx="1">
                  <c:v>25</c:v>
                </c:pt>
                <c:pt idx="2">
                  <c:v>25</c:v>
                </c:pt>
                <c:pt idx="3">
                  <c:v>25</c:v>
                </c:pt>
              </c:numCache>
            </c:numRef>
          </c:val>
          <c:extLst>
            <c:ext xmlns:c16="http://schemas.microsoft.com/office/drawing/2014/chart" uri="{C3380CC4-5D6E-409C-BE32-E72D297353CC}">
              <c16:uniqueId val="{00000006-50BD-4CFE-895D-90DC55EAC6C7}"/>
            </c:ext>
          </c:extLst>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B7F07-F611-493D-A98F-F381480ABA4E}" type="datetimeFigureOut">
              <a:rPr lang="en-US" smtClean="0"/>
              <a:t>9/12/2024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DC5F8D-2B03-4387-8B1E-97F3000BDC43}" type="slidenum">
              <a:rPr lang="en-US" smtClean="0"/>
              <a:t>‹#›</a:t>
            </a:fld>
            <a:endParaRPr lang="en-US"/>
          </a:p>
        </p:txBody>
      </p:sp>
    </p:spTree>
    <p:extLst>
      <p:ext uri="{BB962C8B-B14F-4D97-AF65-F5344CB8AC3E}">
        <p14:creationId xmlns:p14="http://schemas.microsoft.com/office/powerpoint/2010/main" val="1484295395"/>
      </p:ext>
    </p:extLst>
  </p:cSld>
  <p:clrMap bg1="lt1" tx1="dk1" bg2="lt2" tx2="dk2" accent1="accent1" accent2="accent2" accent3="accent3" accent4="accent4" accent5="accent5" accent6="accent6" hlink="hlink" folHlink="folHlink"/>
  <p:notesStyle>
    <a:lvl1pPr marL="0" algn="l" defTabSz="1828800" rtl="0" eaLnBrk="1" latinLnBrk="0" hangingPunct="1">
      <a:defRPr sz="2400" kern="1200">
        <a:solidFill>
          <a:schemeClr val="tx1"/>
        </a:solidFill>
        <a:latin typeface="+mn-lt"/>
        <a:ea typeface="+mn-ea"/>
        <a:cs typeface="+mn-cs"/>
      </a:defRPr>
    </a:lvl1pPr>
    <a:lvl2pPr marL="914400" algn="l" defTabSz="1828800" rtl="0" eaLnBrk="1" latinLnBrk="0" hangingPunct="1">
      <a:defRPr sz="2400" kern="1200">
        <a:solidFill>
          <a:schemeClr val="tx1"/>
        </a:solidFill>
        <a:latin typeface="+mn-lt"/>
        <a:ea typeface="+mn-ea"/>
        <a:cs typeface="+mn-cs"/>
      </a:defRPr>
    </a:lvl2pPr>
    <a:lvl3pPr marL="1828800" algn="l" defTabSz="1828800" rtl="0" eaLnBrk="1" latinLnBrk="0" hangingPunct="1">
      <a:defRPr sz="2400" kern="1200">
        <a:solidFill>
          <a:schemeClr val="tx1"/>
        </a:solidFill>
        <a:latin typeface="+mn-lt"/>
        <a:ea typeface="+mn-ea"/>
        <a:cs typeface="+mn-cs"/>
      </a:defRPr>
    </a:lvl3pPr>
    <a:lvl4pPr marL="2743200" algn="l" defTabSz="1828800" rtl="0" eaLnBrk="1" latinLnBrk="0" hangingPunct="1">
      <a:defRPr sz="2400" kern="1200">
        <a:solidFill>
          <a:schemeClr val="tx1"/>
        </a:solidFill>
        <a:latin typeface="+mn-lt"/>
        <a:ea typeface="+mn-ea"/>
        <a:cs typeface="+mn-cs"/>
      </a:defRPr>
    </a:lvl4pPr>
    <a:lvl5pPr marL="3657600" algn="l" defTabSz="1828800" rtl="0" eaLnBrk="1" latinLnBrk="0" hangingPunct="1">
      <a:defRPr sz="2400" kern="1200">
        <a:solidFill>
          <a:schemeClr val="tx1"/>
        </a:solidFill>
        <a:latin typeface="+mn-lt"/>
        <a:ea typeface="+mn-ea"/>
        <a:cs typeface="+mn-cs"/>
      </a:defRPr>
    </a:lvl5pPr>
    <a:lvl6pPr marL="4572000" algn="l" defTabSz="1828800" rtl="0" eaLnBrk="1" latinLnBrk="0" hangingPunct="1">
      <a:defRPr sz="2400" kern="1200">
        <a:solidFill>
          <a:schemeClr val="tx1"/>
        </a:solidFill>
        <a:latin typeface="+mn-lt"/>
        <a:ea typeface="+mn-ea"/>
        <a:cs typeface="+mn-cs"/>
      </a:defRPr>
    </a:lvl6pPr>
    <a:lvl7pPr marL="5486400" algn="l" defTabSz="1828800" rtl="0" eaLnBrk="1" latinLnBrk="0" hangingPunct="1">
      <a:defRPr sz="2400" kern="1200">
        <a:solidFill>
          <a:schemeClr val="tx1"/>
        </a:solidFill>
        <a:latin typeface="+mn-lt"/>
        <a:ea typeface="+mn-ea"/>
        <a:cs typeface="+mn-cs"/>
      </a:defRPr>
    </a:lvl7pPr>
    <a:lvl8pPr marL="6400800" algn="l" defTabSz="1828800" rtl="0" eaLnBrk="1" latinLnBrk="0" hangingPunct="1">
      <a:defRPr sz="2400" kern="1200">
        <a:solidFill>
          <a:schemeClr val="tx1"/>
        </a:solidFill>
        <a:latin typeface="+mn-lt"/>
        <a:ea typeface="+mn-ea"/>
        <a:cs typeface="+mn-cs"/>
      </a:defRPr>
    </a:lvl8pPr>
    <a:lvl9pPr marL="7315200" algn="l" defTabSz="1828800"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54088" rtl="0" eaLnBrk="0" fontAlgn="base" latinLnBrk="0" hangingPunct="0">
              <a:lnSpc>
                <a:spcPct val="100000"/>
              </a:lnSpc>
              <a:spcBef>
                <a:spcPct val="0"/>
              </a:spcBef>
              <a:spcAft>
                <a:spcPct val="0"/>
              </a:spcAft>
              <a:buClrTx/>
              <a:buSzTx/>
              <a:buFontTx/>
              <a:buNone/>
              <a:tabLst/>
              <a:defRPr/>
            </a:pPr>
            <a:fld id="{21A902A6-88C4-4148-9591-F7D5C6B044F7}" type="slidenum">
              <a:rPr kumimoji="0" lang="en-US" altLang="en-US" sz="16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54088" rtl="0" eaLnBrk="0" fontAlgn="base" latinLnBrk="0" hangingPunct="0">
                <a:lnSpc>
                  <a:spcPct val="100000"/>
                </a:lnSpc>
                <a:spcBef>
                  <a:spcPct val="0"/>
                </a:spcBef>
                <a:spcAft>
                  <a:spcPct val="0"/>
                </a:spcAft>
                <a:buClrTx/>
                <a:buSzTx/>
                <a:buFontTx/>
                <a:buNone/>
                <a:tabLst/>
                <a:defRPr/>
              </a:pPr>
              <a:t>2</a:t>
            </a:fld>
            <a:endParaRPr kumimoji="0" lang="en-US" altLang="en-US" sz="16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12141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0">
              <a:lnSpc>
                <a:spcPct val="100000"/>
              </a:lnSpc>
              <a:spcBef>
                <a:spcPts val="1500"/>
              </a:spcBef>
              <a:spcAft>
                <a:spcPts val="0"/>
              </a:spcAft>
              <a:buClrTx/>
              <a:buSzTx/>
              <a:buFontTx/>
              <a:buNone/>
              <a:tabLst/>
              <a:defRPr/>
            </a:pPr>
            <a:fld id="{74EAB86C-2CFE-4C2F-8A37-1D473CD9FE45}" type="slidenum">
              <a:rPr kumimoji="0" lang="en-US" sz="3000" b="0" i="0" u="none" strike="noStrike" kern="0" cap="none" spc="0" normalizeH="0" baseline="0" noProof="0" smtClean="0">
                <a:ln>
                  <a:noFill/>
                </a:ln>
                <a:solidFill>
                  <a:srgbClr val="474A4C"/>
                </a:solidFill>
                <a:effectLst/>
                <a:uLnTx/>
                <a:uFillTx/>
                <a:latin typeface="Helvetica"/>
                <a:cs typeface="Helvetica"/>
                <a:sym typeface="Helvetica"/>
              </a:rPr>
              <a:pPr marL="0" marR="0" lvl="0" indent="0" algn="l" defTabSz="914400" rtl="0" eaLnBrk="1" fontAlgn="auto" latinLnBrk="0" hangingPunct="0">
                <a:lnSpc>
                  <a:spcPct val="100000"/>
                </a:lnSpc>
                <a:spcBef>
                  <a:spcPts val="1500"/>
                </a:spcBef>
                <a:spcAft>
                  <a:spcPts val="0"/>
                </a:spcAft>
                <a:buClrTx/>
                <a:buSzTx/>
                <a:buFontTx/>
                <a:buNone/>
                <a:tabLst/>
                <a:defRPr/>
              </a:pPr>
              <a:t>3</a:t>
            </a:fld>
            <a:endParaRPr kumimoji="0" lang="en-US" sz="3000" b="0" i="0" u="none" strike="noStrike" kern="0" cap="none" spc="0" normalizeH="0" baseline="0" noProof="0">
              <a:ln>
                <a:noFill/>
              </a:ln>
              <a:solidFill>
                <a:srgbClr val="474A4C"/>
              </a:solidFill>
              <a:effectLst/>
              <a:uLnTx/>
              <a:uFillTx/>
              <a:latin typeface="Helvetica"/>
              <a:cs typeface="Helvetica"/>
              <a:sym typeface="Helvetica"/>
            </a:endParaRPr>
          </a:p>
        </p:txBody>
      </p:sp>
    </p:spTree>
    <p:extLst>
      <p:ext uri="{BB962C8B-B14F-4D97-AF65-F5344CB8AC3E}">
        <p14:creationId xmlns:p14="http://schemas.microsoft.com/office/powerpoint/2010/main" val="183423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08D6C6D-1F4B-408A-B636-132075AA3C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099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capabilities of 4sight.  </a:t>
            </a:r>
          </a:p>
          <a:p>
            <a:endParaRPr lang="en-US" dirty="0"/>
          </a:p>
          <a:p>
            <a:r>
              <a:rPr lang="en-US" dirty="0"/>
              <a:t>It’s a suite or collection</a:t>
            </a:r>
            <a:r>
              <a:rPr lang="en-US" baseline="0" dirty="0"/>
              <a:t> of products that are interconnected, they’re scalable, and they’re secure and they provide oversight and solutions for program management.  </a:t>
            </a:r>
          </a:p>
          <a:p>
            <a:endParaRPr lang="en-US" baseline="0" dirty="0"/>
          </a:p>
          <a:p>
            <a:r>
              <a:rPr lang="en-US" baseline="0" dirty="0"/>
              <a:t>It provides these managers with modules and applications to gather and store asset information as well as team information.  </a:t>
            </a:r>
          </a:p>
          <a:p>
            <a:endParaRPr lang="en-US" baseline="0" dirty="0"/>
          </a:p>
          <a:p>
            <a:r>
              <a:rPr lang="en-US" baseline="0" dirty="0"/>
              <a:t>It also provides analysis tooling and reporting for risks, QA, and data trends analysis.</a:t>
            </a:r>
            <a:endParaRPr lang="en-US" dirty="0"/>
          </a:p>
        </p:txBody>
      </p:sp>
      <p:sp>
        <p:nvSpPr>
          <p:cNvPr id="4" name="Slide Number Placeholder 3"/>
          <p:cNvSpPr>
            <a:spLocks noGrp="1"/>
          </p:cNvSpPr>
          <p:nvPr>
            <p:ph type="sldNum" sz="quarter" idx="10"/>
          </p:nvPr>
        </p:nvSpPr>
        <p:spPr/>
        <p:txBody>
          <a:bodyPr/>
          <a:lstStyle/>
          <a:p>
            <a:fld id="{52DC5F8D-2B03-4387-8B1E-97F3000BDC43}" type="slidenum">
              <a:rPr lang="en-US" smtClean="0"/>
              <a:t>5</a:t>
            </a:fld>
            <a:endParaRPr lang="en-US"/>
          </a:p>
        </p:txBody>
      </p:sp>
    </p:spTree>
    <p:extLst>
      <p:ext uri="{BB962C8B-B14F-4D97-AF65-F5344CB8AC3E}">
        <p14:creationId xmlns:p14="http://schemas.microsoft.com/office/powerpoint/2010/main" val="140305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capabilities of 4sight.  </a:t>
            </a:r>
          </a:p>
          <a:p>
            <a:endParaRPr lang="en-US" dirty="0"/>
          </a:p>
          <a:p>
            <a:r>
              <a:rPr lang="en-US" dirty="0"/>
              <a:t>It’s a suite or collection</a:t>
            </a:r>
            <a:r>
              <a:rPr lang="en-US" baseline="0" dirty="0"/>
              <a:t> of products that are interconnected, they’re scalable, and they’re secure and they provide oversight and solutions for program management.  </a:t>
            </a:r>
          </a:p>
          <a:p>
            <a:endParaRPr lang="en-US" baseline="0" dirty="0"/>
          </a:p>
          <a:p>
            <a:r>
              <a:rPr lang="en-US" baseline="0" dirty="0"/>
              <a:t>It provides these managers with modules and applications to gather and store asset information as well as team information.  </a:t>
            </a:r>
          </a:p>
          <a:p>
            <a:endParaRPr lang="en-US" baseline="0" dirty="0"/>
          </a:p>
          <a:p>
            <a:r>
              <a:rPr lang="en-US" baseline="0" dirty="0"/>
              <a:t>It also provides analysis tooling and reporting for risks, QA, and data trends analysis.</a:t>
            </a:r>
            <a:endParaRPr lang="en-US" dirty="0"/>
          </a:p>
        </p:txBody>
      </p:sp>
      <p:sp>
        <p:nvSpPr>
          <p:cNvPr id="4" name="Slide Number Placeholder 3"/>
          <p:cNvSpPr>
            <a:spLocks noGrp="1"/>
          </p:cNvSpPr>
          <p:nvPr>
            <p:ph type="sldNum" sz="quarter" idx="10"/>
          </p:nvPr>
        </p:nvSpPr>
        <p:spPr/>
        <p:txBody>
          <a:bodyPr/>
          <a:lstStyle/>
          <a:p>
            <a:fld id="{52DC5F8D-2B03-4387-8B1E-97F3000BDC43}" type="slidenum">
              <a:rPr lang="en-US" smtClean="0"/>
              <a:t>6</a:t>
            </a:fld>
            <a:endParaRPr lang="en-US"/>
          </a:p>
        </p:txBody>
      </p:sp>
    </p:spTree>
    <p:extLst>
      <p:ext uri="{BB962C8B-B14F-4D97-AF65-F5344CB8AC3E}">
        <p14:creationId xmlns:p14="http://schemas.microsoft.com/office/powerpoint/2010/main" val="3611153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Asset Management: </a:t>
            </a:r>
            <a:r>
              <a:rPr lang="en-US" b="1" baseline="0" dirty="0"/>
              <a:t>  Provides…</a:t>
            </a:r>
          </a:p>
          <a:p>
            <a:pPr marL="342900" indent="-342900">
              <a:buFont typeface="Arial" panose="020B0604020202020204" pitchFamily="34" charset="0"/>
              <a:buChar char="•"/>
            </a:pPr>
            <a:r>
              <a:rPr lang="en-US" sz="2400" dirty="0"/>
              <a:t>Oversight and control through workflows and lifecycles that each asset must follow.  And allows for auditing and tracking as well as electronic receipts and signatures as it moves through that lifecycle.  Notifications can also be sent out as it moves through the lifecycle.</a:t>
            </a:r>
          </a:p>
          <a:p>
            <a:pPr marL="342900" indent="-342900">
              <a:buFont typeface="Arial" panose="020B0604020202020204" pitchFamily="34" charset="0"/>
              <a:buChar char="•"/>
            </a:pPr>
            <a:r>
              <a:rPr lang="en-US" sz="2400" dirty="0"/>
              <a:t>Offers the ability for historical records of assets to be maintained and accessed.</a:t>
            </a:r>
          </a:p>
          <a:p>
            <a:pPr marL="342900" indent="-342900">
              <a:buFont typeface="Arial" panose="020B0604020202020204" pitchFamily="34" charset="0"/>
              <a:buChar char="•"/>
            </a:pPr>
            <a:r>
              <a:rPr lang="en-US" sz="2400" dirty="0"/>
              <a:t>Can link and store documents</a:t>
            </a:r>
            <a:r>
              <a:rPr lang="en-US" sz="2400" baseline="0" dirty="0"/>
              <a:t> that are pertaining to specific assets.  </a:t>
            </a:r>
            <a:r>
              <a:rPr lang="en-US" sz="2400" dirty="0"/>
              <a:t>For example: warranty information, user guides, maintenance information, purchase orders, etc.</a:t>
            </a:r>
          </a:p>
          <a:p>
            <a:pPr marL="342900" indent="-342900">
              <a:buFont typeface="Arial" panose="020B0604020202020204" pitchFamily="34" charset="0"/>
              <a:buChar char="•"/>
            </a:pPr>
            <a:r>
              <a:rPr lang="en-US" sz="2400" dirty="0"/>
              <a:t>All</a:t>
            </a:r>
            <a:r>
              <a:rPr lang="en-US" sz="2400" baseline="0" dirty="0"/>
              <a:t> the data is stored in one central</a:t>
            </a:r>
            <a:r>
              <a:rPr lang="en-US" sz="2400" dirty="0"/>
              <a:t> location that’s safe and secure.   It</a:t>
            </a:r>
            <a:r>
              <a:rPr lang="en-US" sz="2400" baseline="0" dirty="0"/>
              <a:t> </a:t>
            </a:r>
            <a:r>
              <a:rPr lang="en-US" sz="2400" dirty="0"/>
              <a:t>can be controlled through role based access from anywhere; eliminating the need to pass around Excel spreadsheets, Access databases, or other cumbersome solutions.</a:t>
            </a:r>
            <a:endParaRPr lang="en-US" baseline="0" dirty="0"/>
          </a:p>
          <a:p>
            <a:endParaRPr lang="en-US" baseline="0" dirty="0"/>
          </a:p>
          <a:p>
            <a:r>
              <a:rPr lang="en-US" b="1" dirty="0"/>
              <a:t>Purchase Requests:</a:t>
            </a:r>
            <a:r>
              <a:rPr lang="en-US" b="1" baseline="0" dirty="0"/>
              <a:t>  </a:t>
            </a:r>
            <a:r>
              <a:rPr lang="en-US" baseline="0" dirty="0"/>
              <a:t>A tailored workflow that enables users to request material and gain approval for purchase from authorized personnel, then generate a requisition and make available to the buyer for fulfillment.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1" baseline="0" dirty="0"/>
              <a:t>ROM Estimates &amp; Approval Requests:  </a:t>
            </a:r>
            <a:r>
              <a:rPr lang="en-US" baseline="0" dirty="0"/>
              <a:t>Another workflow enabling users to submit requests for ROMs, for those ROMs to be worked and submitted, as well as an approval process for the ROM.</a:t>
            </a:r>
          </a:p>
          <a:p>
            <a:pPr marL="0" indent="0">
              <a:buFont typeface="Arial" panose="020B0604020202020204" pitchFamily="34" charset="0"/>
              <a:buNone/>
            </a:pPr>
            <a:endParaRPr lang="en-US" baseline="0" dirty="0"/>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Quality / Safety Plans &amp; Records:  </a:t>
            </a:r>
            <a:r>
              <a:rPr lang="en-US" sz="2400" kern="1200" dirty="0">
                <a:solidFill>
                  <a:schemeClr val="tx1"/>
                </a:solidFill>
                <a:effectLst/>
                <a:latin typeface="+mn-lt"/>
                <a:ea typeface="+mn-ea"/>
                <a:cs typeface="+mn-cs"/>
              </a:rPr>
              <a:t>A convenient pipeline dashboard providing inspection planning tools and complete visibility of all active findings with the ability to drill down into the details of those findings.   Workflow documentation, corrective actions, preventive actions, root cause analysis, verification of effectiveness are all provided in this module.</a:t>
            </a: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kern="1200" dirty="0">
                <a:solidFill>
                  <a:schemeClr val="tx1"/>
                </a:solidFill>
                <a:effectLst/>
                <a:latin typeface="+mn-lt"/>
                <a:ea typeface="+mn-ea"/>
                <a:cs typeface="+mn-cs"/>
              </a:rPr>
              <a:t>Position</a:t>
            </a:r>
            <a:r>
              <a:rPr lang="en-US" sz="2400" b="1" kern="1200" baseline="0" dirty="0">
                <a:solidFill>
                  <a:schemeClr val="tx1"/>
                </a:solidFill>
                <a:effectLst/>
                <a:latin typeface="+mn-lt"/>
                <a:ea typeface="+mn-ea"/>
                <a:cs typeface="+mn-cs"/>
              </a:rPr>
              <a:t> Tracking: </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People and Position data to view staff status for both primary and subcontract employees and support updates for the Training Module that is interconnected.</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This allows a project to ensure that</a:t>
            </a:r>
            <a:r>
              <a:rPr lang="en-US" sz="2400" kern="1200" baseline="0" dirty="0">
                <a:solidFill>
                  <a:schemeClr val="tx1"/>
                </a:solidFill>
                <a:effectLst/>
                <a:latin typeface="+mn-lt"/>
                <a:ea typeface="+mn-ea"/>
                <a:cs typeface="+mn-cs"/>
              </a:rPr>
              <a:t> the </a:t>
            </a:r>
            <a:r>
              <a:rPr lang="en-US" sz="2400" kern="1200" dirty="0">
                <a:solidFill>
                  <a:schemeClr val="tx1"/>
                </a:solidFill>
                <a:effectLst/>
                <a:latin typeface="+mn-lt"/>
                <a:ea typeface="+mn-ea"/>
                <a:cs typeface="+mn-cs"/>
              </a:rPr>
              <a:t>staff attains and maintains the correct levels of training and certifications per</a:t>
            </a:r>
            <a:r>
              <a:rPr lang="en-US" sz="2400" kern="1200" baseline="0" dirty="0">
                <a:solidFill>
                  <a:schemeClr val="tx1"/>
                </a:solidFill>
                <a:effectLst/>
                <a:latin typeface="+mn-lt"/>
                <a:ea typeface="+mn-ea"/>
                <a:cs typeface="+mn-cs"/>
              </a:rPr>
              <a:t> their </a:t>
            </a:r>
            <a:r>
              <a:rPr lang="en-US" sz="2400" kern="1200" dirty="0">
                <a:solidFill>
                  <a:schemeClr val="tx1"/>
                </a:solidFill>
                <a:effectLst/>
                <a:latin typeface="+mn-lt"/>
                <a:ea typeface="+mn-ea"/>
                <a:cs typeface="+mn-cs"/>
              </a:rPr>
              <a:t>customer requirements.</a:t>
            </a: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kern="1200" dirty="0">
                <a:solidFill>
                  <a:schemeClr val="tx1"/>
                </a:solidFill>
                <a:effectLst/>
                <a:latin typeface="+mn-lt"/>
                <a:ea typeface="+mn-ea"/>
                <a:cs typeface="+mn-cs"/>
              </a:rPr>
              <a:t>Survey</a:t>
            </a:r>
            <a:r>
              <a:rPr lang="en-US" sz="2400" b="1"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Collect feedback to verify best practices and identify needed areas improvements so that there can be continuous product improvement. </a:t>
            </a: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1200" dirty="0">
              <a:solidFill>
                <a:schemeClr val="tx1"/>
              </a:solidFill>
              <a:effectLst/>
              <a:latin typeface="+mn-lt"/>
              <a:ea typeface="+mn-ea"/>
              <a:cs typeface="+mn-cs"/>
            </a:endParaRPr>
          </a:p>
          <a:p>
            <a:r>
              <a:rPr lang="en-US" sz="2400" b="1" kern="1200" dirty="0">
                <a:solidFill>
                  <a:schemeClr val="tx1"/>
                </a:solidFill>
                <a:effectLst/>
                <a:latin typeface="+mn-lt"/>
                <a:ea typeface="+mn-ea"/>
                <a:cs typeface="+mn-cs"/>
              </a:rPr>
              <a:t>Document</a:t>
            </a:r>
            <a:r>
              <a:rPr lang="en-US" sz="2400" b="1" kern="1200" baseline="0" dirty="0">
                <a:solidFill>
                  <a:schemeClr val="tx1"/>
                </a:solidFill>
                <a:effectLst/>
                <a:latin typeface="+mn-lt"/>
                <a:ea typeface="+mn-ea"/>
                <a:cs typeface="+mn-cs"/>
              </a:rPr>
              <a:t> Library:  </a:t>
            </a:r>
            <a:r>
              <a:rPr lang="en-US" sz="2400" b="0" kern="1200" baseline="0" dirty="0">
                <a:solidFill>
                  <a:schemeClr val="tx1"/>
                </a:solidFill>
                <a:effectLst/>
                <a:latin typeface="+mn-lt"/>
                <a:ea typeface="+mn-ea"/>
                <a:cs typeface="+mn-cs"/>
              </a:rPr>
              <a:t>Role based document archive that allows for both working drafts and delivered documentation.  </a:t>
            </a:r>
            <a:endParaRPr lang="en-US" sz="2400" kern="1200" dirty="0">
              <a:solidFill>
                <a:schemeClr val="tx1"/>
              </a:solidFill>
              <a:effectLst/>
              <a:latin typeface="+mn-lt"/>
              <a:ea typeface="+mn-ea"/>
              <a:cs typeface="+mn-cs"/>
            </a:endParaRPr>
          </a:p>
          <a:p>
            <a:endParaRPr lang="en-US" sz="2400"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Tx/>
              <a:buNone/>
              <a:tabLst/>
              <a:defRPr/>
            </a:pPr>
            <a:r>
              <a:rPr lang="en-US" sz="2400" b="1" kern="1200" dirty="0">
                <a:solidFill>
                  <a:schemeClr val="tx1"/>
                </a:solidFill>
                <a:effectLst/>
                <a:latin typeface="+mn-lt"/>
                <a:ea typeface="+mn-ea"/>
                <a:cs typeface="+mn-cs"/>
              </a:rPr>
              <a:t>Travel Planning &amp; Processing:  </a:t>
            </a:r>
            <a:r>
              <a:rPr lang="en-US" sz="2400" b="0" kern="1200" dirty="0">
                <a:solidFill>
                  <a:schemeClr val="tx1"/>
                </a:solidFill>
                <a:effectLst/>
                <a:latin typeface="+mn-lt"/>
                <a:ea typeface="+mn-ea"/>
                <a:cs typeface="+mn-cs"/>
              </a:rPr>
              <a:t>Tracks travel requests and itineraries</a:t>
            </a:r>
            <a:r>
              <a:rPr lang="en-US" sz="2400" b="0" kern="1200" baseline="0" dirty="0">
                <a:solidFill>
                  <a:schemeClr val="tx1"/>
                </a:solidFill>
                <a:effectLst/>
                <a:latin typeface="+mn-lt"/>
                <a:ea typeface="+mn-ea"/>
                <a:cs typeface="+mn-cs"/>
              </a:rPr>
              <a:t> with builtin customer approval mechanisms. </a:t>
            </a:r>
            <a:r>
              <a:rPr lang="en-US" sz="2400" kern="1200" dirty="0">
                <a:solidFill>
                  <a:schemeClr val="tx1"/>
                </a:solidFill>
                <a:effectLst/>
                <a:latin typeface="+mn-lt"/>
                <a:ea typeface="+mn-ea"/>
                <a:cs typeface="+mn-cs"/>
              </a:rPr>
              <a:t>Allows for attachments; tailored workflows and approval processes.</a:t>
            </a:r>
          </a:p>
          <a:p>
            <a:endParaRPr lang="en-US" sz="2400" b="1"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Tx/>
              <a:buNone/>
              <a:tabLst/>
              <a:defRPr/>
            </a:pPr>
            <a:r>
              <a:rPr lang="en-US" sz="2400" b="1" kern="1200" dirty="0">
                <a:solidFill>
                  <a:schemeClr val="tx1"/>
                </a:solidFill>
                <a:effectLst/>
                <a:latin typeface="+mn-lt"/>
                <a:ea typeface="+mn-ea"/>
                <a:cs typeface="+mn-cs"/>
              </a:rPr>
              <a:t>Transportation:</a:t>
            </a:r>
            <a:r>
              <a:rPr lang="en-US" sz="2400" b="1"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A solution for automating shipment reports between location sites. Provides automated transportation reports, updated in real time.</a:t>
            </a:r>
          </a:p>
          <a:p>
            <a:pPr marL="0" marR="0" lvl="0" indent="0" algn="l" defTabSz="1828800" rtl="0" eaLnBrk="1" fontAlgn="auto" latinLnBrk="0" hangingPunct="1">
              <a:lnSpc>
                <a:spcPct val="100000"/>
              </a:lnSpc>
              <a:spcBef>
                <a:spcPts val="0"/>
              </a:spcBef>
              <a:spcAft>
                <a:spcPts val="0"/>
              </a:spcAft>
              <a:buClrTx/>
              <a:buSzTx/>
              <a:buFontTx/>
              <a:buNone/>
              <a:tabLst/>
              <a:defRPr/>
            </a:pPr>
            <a:endParaRPr lang="en-US" sz="2400"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Tx/>
              <a:buNone/>
              <a:tabLst/>
              <a:defRPr/>
            </a:pPr>
            <a:r>
              <a:rPr lang="en-US" sz="2400" b="1" kern="1200" dirty="0">
                <a:solidFill>
                  <a:schemeClr val="tx1"/>
                </a:solidFill>
                <a:effectLst/>
                <a:latin typeface="+mn-lt"/>
                <a:ea typeface="+mn-ea"/>
                <a:cs typeface="+mn-cs"/>
              </a:rPr>
              <a:t>Training: </a:t>
            </a:r>
            <a:r>
              <a:rPr lang="en-US" sz="2400" b="0" kern="120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Track current certification and training history.  Assign training requirement</a:t>
            </a:r>
            <a:r>
              <a:rPr lang="en-US" sz="2400" kern="1200" baseline="0" dirty="0">
                <a:solidFill>
                  <a:schemeClr val="tx1"/>
                </a:solidFill>
                <a:effectLst/>
                <a:latin typeface="+mn-lt"/>
                <a:ea typeface="+mn-ea"/>
                <a:cs typeface="+mn-cs"/>
              </a:rPr>
              <a:t>s based on job types and location. </a:t>
            </a:r>
            <a:r>
              <a:rPr lang="en-US" sz="2400" kern="1200" dirty="0" err="1">
                <a:solidFill>
                  <a:schemeClr val="tx1"/>
                </a:solidFill>
                <a:effectLst/>
                <a:latin typeface="+mn-lt"/>
                <a:ea typeface="+mn-ea"/>
                <a:cs typeface="+mn-cs"/>
              </a:rPr>
              <a:t>Mnage</a:t>
            </a:r>
            <a:r>
              <a:rPr lang="en-US" sz="2400" kern="1200" dirty="0">
                <a:solidFill>
                  <a:schemeClr val="tx1"/>
                </a:solidFill>
                <a:effectLst/>
                <a:latin typeface="+mn-lt"/>
                <a:ea typeface="+mn-ea"/>
                <a:cs typeface="+mn-cs"/>
              </a:rPr>
              <a:t> certifications, licenses, classroom training, external training, computer based training and job task training.  </a:t>
            </a:r>
          </a:p>
          <a:p>
            <a:pPr marL="0" marR="0" lvl="0" indent="0" algn="l" defTabSz="18288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effectLst/>
              <a:latin typeface="+mn-lt"/>
              <a:ea typeface="+mn-ea"/>
              <a:cs typeface="+mn-cs"/>
            </a:endParaRPr>
          </a:p>
          <a:p>
            <a:r>
              <a:rPr lang="en-US" sz="2400" b="1" kern="1200" dirty="0">
                <a:solidFill>
                  <a:schemeClr val="tx1"/>
                </a:solidFill>
                <a:effectLst/>
                <a:latin typeface="+mn-lt"/>
                <a:ea typeface="+mn-ea"/>
                <a:cs typeface="+mn-cs"/>
              </a:rPr>
              <a:t>Risk Management:  </a:t>
            </a:r>
            <a:r>
              <a:rPr lang="en-US" sz="2400" kern="1200" dirty="0">
                <a:solidFill>
                  <a:schemeClr val="tx1"/>
                </a:solidFill>
                <a:effectLst/>
                <a:latin typeface="+mn-lt"/>
                <a:ea typeface="+mn-ea"/>
                <a:cs typeface="+mn-cs"/>
              </a:rPr>
              <a:t>Module to track risks at the program level.  It guides you</a:t>
            </a:r>
            <a:r>
              <a:rPr lang="en-US" sz="2400" kern="1200" baseline="0" dirty="0">
                <a:solidFill>
                  <a:schemeClr val="tx1"/>
                </a:solidFill>
                <a:effectLst/>
                <a:latin typeface="+mn-lt"/>
                <a:ea typeface="+mn-ea"/>
                <a:cs typeface="+mn-cs"/>
              </a:rPr>
              <a:t> through </a:t>
            </a:r>
            <a:r>
              <a:rPr lang="en-US" sz="2400" kern="1200" dirty="0">
                <a:solidFill>
                  <a:schemeClr val="tx1"/>
                </a:solidFill>
                <a:effectLst/>
                <a:latin typeface="+mn-lt"/>
                <a:ea typeface="+mn-ea"/>
                <a:cs typeface="+mn-cs"/>
              </a:rPr>
              <a:t>the entire risk management process from identification, response, and control.  </a:t>
            </a:r>
          </a:p>
          <a:p>
            <a:pPr marL="0" marR="0" lvl="0" indent="0" algn="l" defTabSz="1828800" rtl="0" eaLnBrk="1" fontAlgn="auto" latinLnBrk="0" hangingPunct="1">
              <a:lnSpc>
                <a:spcPct val="100000"/>
              </a:lnSpc>
              <a:spcBef>
                <a:spcPts val="0"/>
              </a:spcBef>
              <a:spcAft>
                <a:spcPts val="0"/>
              </a:spcAft>
              <a:buClrTx/>
              <a:buSzTx/>
              <a:buFontTx/>
              <a:buNone/>
              <a:tabLst/>
              <a:defRPr/>
            </a:pPr>
            <a:endParaRPr lang="en-US" sz="2400" b="1" kern="1200" dirty="0">
              <a:solidFill>
                <a:schemeClr val="tx1"/>
              </a:solidFill>
              <a:effectLst/>
              <a:latin typeface="+mn-lt"/>
              <a:ea typeface="+mn-ea"/>
              <a:cs typeface="+mn-cs"/>
            </a:endParaRPr>
          </a:p>
          <a:p>
            <a:endParaRPr lang="en-US" sz="2400" b="1"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1200" dirty="0">
              <a:solidFill>
                <a:schemeClr val="tx1"/>
              </a:solidFill>
              <a:effectLst/>
              <a:latin typeface="+mn-lt"/>
              <a:ea typeface="+mn-ea"/>
              <a:cs typeface="+mn-cs"/>
            </a:endParaRPr>
          </a:p>
          <a:p>
            <a:pPr marL="0" marR="0" lvl="0" indent="0" algn="l" defTabSz="1828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1200" dirty="0">
              <a:solidFill>
                <a:schemeClr val="tx1"/>
              </a:solidFill>
              <a:effectLst/>
              <a:latin typeface="+mn-lt"/>
              <a:ea typeface="+mn-ea"/>
              <a:cs typeface="+mn-cs"/>
            </a:endParaRPr>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baseline="0" dirty="0"/>
          </a:p>
          <a:p>
            <a:pPr marL="0" indent="0">
              <a:buFont typeface="Arial" panose="020B0604020202020204" pitchFamily="34" charset="0"/>
              <a:buNone/>
            </a:pPr>
            <a:endParaRPr lang="en-US" baseline="0" dirty="0"/>
          </a:p>
          <a:p>
            <a:pPr marL="342900" indent="-342900">
              <a:buFont typeface="Arial" panose="020B0604020202020204" pitchFamily="34" charset="0"/>
              <a:buChar char="•"/>
            </a:pPr>
            <a:endParaRPr lang="en-US" baseline="0" dirty="0"/>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52DC5F8D-2B03-4387-8B1E-97F3000BDC43}" type="slidenum">
              <a:rPr lang="en-US" smtClean="0"/>
              <a:t>7</a:t>
            </a:fld>
            <a:endParaRPr lang="en-US"/>
          </a:p>
        </p:txBody>
      </p:sp>
    </p:spTree>
    <p:extLst>
      <p:ext uri="{BB962C8B-B14F-4D97-AF65-F5344CB8AC3E}">
        <p14:creationId xmlns:p14="http://schemas.microsoft.com/office/powerpoint/2010/main" val="2685523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DC5F8D-2B03-4387-8B1E-97F3000BDC43}" type="slidenum">
              <a:rPr lang="en-US" smtClean="0"/>
              <a:t>9</a:t>
            </a:fld>
            <a:endParaRPr lang="en-US"/>
          </a:p>
        </p:txBody>
      </p:sp>
    </p:spTree>
    <p:extLst>
      <p:ext uri="{BB962C8B-B14F-4D97-AF65-F5344CB8AC3E}">
        <p14:creationId xmlns:p14="http://schemas.microsoft.com/office/powerpoint/2010/main" val="3524235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Out of the box 4sight can provide</a:t>
            </a:r>
            <a:r>
              <a:rPr lang="en-US" baseline="0" dirty="0"/>
              <a:t> most if not all a programs needs.  </a:t>
            </a:r>
          </a:p>
          <a:p>
            <a:endParaRPr lang="en-US" baseline="0" dirty="0"/>
          </a:p>
          <a:p>
            <a:r>
              <a:rPr lang="en-US" baseline="0" dirty="0"/>
              <a:t>However in some cases customizations maybe needed to track and display specific program data.  </a:t>
            </a:r>
          </a:p>
          <a:p>
            <a:endParaRPr lang="en-US" baseline="0" dirty="0"/>
          </a:p>
          <a:p>
            <a:r>
              <a:rPr lang="en-US" baseline="0" dirty="0"/>
              <a:t>Customized modules can be developed for that programs needs and made exclusive.  </a:t>
            </a:r>
            <a:endParaRPr lang="en-US" dirty="0"/>
          </a:p>
        </p:txBody>
      </p:sp>
      <p:sp>
        <p:nvSpPr>
          <p:cNvPr id="4" name="Slide Number Placeholder 3"/>
          <p:cNvSpPr>
            <a:spLocks noGrp="1"/>
          </p:cNvSpPr>
          <p:nvPr>
            <p:ph type="sldNum" sz="quarter" idx="10"/>
          </p:nvPr>
        </p:nvSpPr>
        <p:spPr/>
        <p:txBody>
          <a:bodyPr/>
          <a:lstStyle/>
          <a:p>
            <a:fld id="{52DC5F8D-2B03-4387-8B1E-97F3000BDC43}" type="slidenum">
              <a:rPr lang="en-US" smtClean="0"/>
              <a:t>20</a:t>
            </a:fld>
            <a:endParaRPr lang="en-US"/>
          </a:p>
        </p:txBody>
      </p:sp>
    </p:spTree>
    <p:extLst>
      <p:ext uri="{BB962C8B-B14F-4D97-AF65-F5344CB8AC3E}">
        <p14:creationId xmlns:p14="http://schemas.microsoft.com/office/powerpoint/2010/main" val="71176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321004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1" y="781050"/>
            <a:ext cx="6286500" cy="1377950"/>
          </a:xfrm>
        </p:spPr>
        <p:txBody>
          <a:bodyPr/>
          <a:lstStyle/>
          <a:p>
            <a:r>
              <a:rPr lang="en-US" dirty="0"/>
              <a:t>Click to edit Master title style</a:t>
            </a:r>
          </a:p>
        </p:txBody>
      </p:sp>
      <p:sp>
        <p:nvSpPr>
          <p:cNvPr id="3" name="Content Placeholder 2"/>
          <p:cNvSpPr>
            <a:spLocks noGrp="1"/>
          </p:cNvSpPr>
          <p:nvPr>
            <p:ph idx="1"/>
          </p:nvPr>
        </p:nvSpPr>
        <p:spPr>
          <a:xfrm>
            <a:off x="1828800" y="2730500"/>
            <a:ext cx="6286500" cy="9550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9055100" y="2730500"/>
            <a:ext cx="6261100" cy="9550400"/>
          </a:xfrm>
        </p:spPr>
        <p:txBody>
          <a:bodyPr/>
          <a:lstStyle/>
          <a:p>
            <a:endParaRPr lang="en-US"/>
          </a:p>
        </p:txBody>
      </p:sp>
      <p:sp>
        <p:nvSpPr>
          <p:cNvPr id="8" name="Text Placeholder 7"/>
          <p:cNvSpPr>
            <a:spLocks noGrp="1"/>
          </p:cNvSpPr>
          <p:nvPr>
            <p:ph type="body" sz="quarter" idx="14"/>
          </p:nvPr>
        </p:nvSpPr>
        <p:spPr>
          <a:xfrm>
            <a:off x="16275050" y="2730500"/>
            <a:ext cx="6280150" cy="9550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5"/>
          </p:nvPr>
        </p:nvSpPr>
        <p:spPr>
          <a:xfrm>
            <a:off x="16275050" y="781050"/>
            <a:ext cx="6280150" cy="1377950"/>
          </a:xfrm>
        </p:spPr>
        <p:txBody>
          <a:bodyPr>
            <a:normAutofit/>
          </a:bodyPr>
          <a:lstStyle>
            <a:lvl1pPr>
              <a:defRPr lang="en-US" sz="4800" b="0" i="0" kern="1200" dirty="0" smtClean="0">
                <a:solidFill>
                  <a:schemeClr val="tx1"/>
                </a:solidFill>
                <a:latin typeface="Arial" panose="020B0604020202020204" pitchFamily="34" charset="0"/>
                <a:ea typeface="+mj-ea"/>
                <a:cs typeface="Arial"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346432651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CEDB9F-4BC8-B54A-9E72-93CDCBD85973}"/>
              </a:ext>
            </a:extLst>
          </p:cNvPr>
          <p:cNvSpPr/>
          <p:nvPr userDrawn="1"/>
        </p:nvSpPr>
        <p:spPr>
          <a:xfrm>
            <a:off x="16281810" y="2730500"/>
            <a:ext cx="6286500" cy="9550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CEDB9F-4BC8-B54A-9E72-93CDCBD85973}"/>
              </a:ext>
            </a:extLst>
          </p:cNvPr>
          <p:cNvSpPr/>
          <p:nvPr userDrawn="1"/>
        </p:nvSpPr>
        <p:spPr>
          <a:xfrm>
            <a:off x="9055100" y="2730500"/>
            <a:ext cx="6286500" cy="9550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ACEDB9F-4BC8-B54A-9E72-93CDCBD85973}"/>
              </a:ext>
            </a:extLst>
          </p:cNvPr>
          <p:cNvSpPr/>
          <p:nvPr userDrawn="1"/>
        </p:nvSpPr>
        <p:spPr>
          <a:xfrm>
            <a:off x="1828800" y="2730500"/>
            <a:ext cx="6286500" cy="9550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28800" y="781050"/>
            <a:ext cx="20707349" cy="137795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2389238" y="3274142"/>
            <a:ext cx="5220929" cy="843607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9559718" y="3274142"/>
            <a:ext cx="5247663" cy="8436077"/>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p:nvPr>
        </p:nvSpPr>
        <p:spPr>
          <a:xfrm>
            <a:off x="16881475" y="3273425"/>
            <a:ext cx="5207000" cy="843679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5534880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ACEDB9F-4BC8-B54A-9E72-93CDCBD85973}"/>
              </a:ext>
            </a:extLst>
          </p:cNvPr>
          <p:cNvSpPr/>
          <p:nvPr userDrawn="1"/>
        </p:nvSpPr>
        <p:spPr>
          <a:xfrm>
            <a:off x="16281810" y="2730500"/>
            <a:ext cx="6286500" cy="955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ACEDB9F-4BC8-B54A-9E72-93CDCBD85973}"/>
              </a:ext>
            </a:extLst>
          </p:cNvPr>
          <p:cNvSpPr/>
          <p:nvPr userDrawn="1"/>
        </p:nvSpPr>
        <p:spPr>
          <a:xfrm>
            <a:off x="9055100" y="2730500"/>
            <a:ext cx="6286500" cy="955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ACEDB9F-4BC8-B54A-9E72-93CDCBD85973}"/>
              </a:ext>
            </a:extLst>
          </p:cNvPr>
          <p:cNvSpPr/>
          <p:nvPr userDrawn="1"/>
        </p:nvSpPr>
        <p:spPr>
          <a:xfrm>
            <a:off x="1828800" y="2730500"/>
            <a:ext cx="6286500" cy="955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28800" y="781050"/>
            <a:ext cx="20707349" cy="137795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2389238" y="8819781"/>
            <a:ext cx="5220929" cy="28904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9559718" y="3274142"/>
            <a:ext cx="5247663" cy="292018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p:nvPr>
        </p:nvSpPr>
        <p:spPr>
          <a:xfrm>
            <a:off x="16881475" y="8819535"/>
            <a:ext cx="5207000" cy="28906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hart Placeholder 6"/>
          <p:cNvSpPr>
            <a:spLocks noGrp="1"/>
          </p:cNvSpPr>
          <p:nvPr>
            <p:ph type="chart" sz="quarter" idx="16"/>
          </p:nvPr>
        </p:nvSpPr>
        <p:spPr>
          <a:xfrm>
            <a:off x="2389188" y="3273425"/>
            <a:ext cx="5221287" cy="4425950"/>
          </a:xfrm>
          <a:solidFill>
            <a:schemeClr val="accent5"/>
          </a:solidFill>
        </p:spPr>
        <p:txBody>
          <a:bodyPr/>
          <a:lstStyle/>
          <a:p>
            <a:endParaRPr lang="en-US"/>
          </a:p>
        </p:txBody>
      </p:sp>
      <p:sp>
        <p:nvSpPr>
          <p:cNvPr id="14" name="Chart Placeholder 13"/>
          <p:cNvSpPr>
            <a:spLocks noGrp="1"/>
          </p:cNvSpPr>
          <p:nvPr>
            <p:ph type="chart" sz="quarter" idx="17"/>
          </p:nvPr>
        </p:nvSpPr>
        <p:spPr>
          <a:xfrm>
            <a:off x="9587706" y="7342546"/>
            <a:ext cx="5221287" cy="4425950"/>
          </a:xfrm>
          <a:solidFill>
            <a:schemeClr val="accent5"/>
          </a:solidFill>
        </p:spPr>
        <p:txBody>
          <a:bodyPr/>
          <a:lstStyle/>
          <a:p>
            <a:endParaRPr lang="en-US"/>
          </a:p>
        </p:txBody>
      </p:sp>
      <p:sp>
        <p:nvSpPr>
          <p:cNvPr id="16" name="Chart Placeholder 15"/>
          <p:cNvSpPr>
            <a:spLocks noGrp="1"/>
          </p:cNvSpPr>
          <p:nvPr>
            <p:ph type="chart" sz="quarter" idx="18"/>
          </p:nvPr>
        </p:nvSpPr>
        <p:spPr>
          <a:xfrm>
            <a:off x="16773832" y="3273425"/>
            <a:ext cx="5221287" cy="4425950"/>
          </a:xfrm>
          <a:solidFill>
            <a:schemeClr val="accent5"/>
          </a:solidFill>
        </p:spPr>
        <p:txBody>
          <a:bodyPr/>
          <a:lstStyle/>
          <a:p>
            <a:endParaRPr lang="en-US"/>
          </a:p>
        </p:txBody>
      </p:sp>
    </p:spTree>
    <p:extLst>
      <p:ext uri="{BB962C8B-B14F-4D97-AF65-F5344CB8AC3E}">
        <p14:creationId xmlns:p14="http://schemas.microsoft.com/office/powerpoint/2010/main" val="183851904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610849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1636661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828801" y="2730500"/>
            <a:ext cx="8534400" cy="9550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4020800" y="2730500"/>
            <a:ext cx="8534400" cy="95377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3035283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07349" cy="137795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1828800" y="2730500"/>
            <a:ext cx="6286500" cy="95504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Text Placeholder 7"/>
          <p:cNvSpPr>
            <a:spLocks noGrp="1"/>
          </p:cNvSpPr>
          <p:nvPr>
            <p:ph type="body" sz="quarter" idx="14"/>
          </p:nvPr>
        </p:nvSpPr>
        <p:spPr>
          <a:xfrm>
            <a:off x="9055100" y="2730500"/>
            <a:ext cx="6261100" cy="9550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p:nvPr>
        </p:nvSpPr>
        <p:spPr>
          <a:xfrm>
            <a:off x="16275050" y="2730500"/>
            <a:ext cx="6261099" cy="9550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205167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0" name="Rectangle 9"/>
          <p:cNvSpPr/>
          <p:nvPr userDrawn="1"/>
        </p:nvSpPr>
        <p:spPr>
          <a:xfrm>
            <a:off x="0" y="0"/>
            <a:ext cx="1219200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title"/>
          </p:nvPr>
        </p:nvSpPr>
        <p:spPr>
          <a:xfrm>
            <a:off x="1828800" y="781050"/>
            <a:ext cx="8534401" cy="137795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1828801" y="2738226"/>
            <a:ext cx="8534400" cy="95426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4020801" y="2730500"/>
            <a:ext cx="8534400" cy="9550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12192000" y="12946161"/>
            <a:ext cx="9163664" cy="296690"/>
          </a:xfrm>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a:xfrm>
            <a:off x="21621135" y="12938051"/>
            <a:ext cx="934066" cy="312910"/>
          </a:xfrm>
        </p:spPr>
        <p:txBody>
          <a:bodyPr/>
          <a:lstStyle/>
          <a:p>
            <a:fld id="{07024CDC-CF68-4D8C-9225-2260FB816485}" type="slidenum">
              <a:rPr lang="en-US" smtClean="0"/>
              <a:t>‹#›</a:t>
            </a:fld>
            <a:endParaRPr lang="en-US"/>
          </a:p>
        </p:txBody>
      </p:sp>
      <p:sp>
        <p:nvSpPr>
          <p:cNvPr id="12" name="Text Placeholder 11"/>
          <p:cNvSpPr>
            <a:spLocks noGrp="1"/>
          </p:cNvSpPr>
          <p:nvPr>
            <p:ph type="body" sz="quarter" idx="13"/>
          </p:nvPr>
        </p:nvSpPr>
        <p:spPr>
          <a:xfrm>
            <a:off x="14020800" y="781050"/>
            <a:ext cx="8534400" cy="1377950"/>
          </a:xfrm>
        </p:spPr>
        <p:txBody>
          <a:bodyPr>
            <a:noAutofit/>
          </a:bodyPr>
          <a:lstStyle>
            <a:lvl1pPr>
              <a:defRPr lang="en-US" sz="4800" b="0" i="0" kern="1200" dirty="0" smtClean="0">
                <a:solidFill>
                  <a:schemeClr val="tx1"/>
                </a:solidFill>
                <a:latin typeface="Arial" panose="020B0604020202020204" pitchFamily="34" charset="0"/>
                <a:ea typeface="+mj-ea"/>
                <a:cs typeface="Arial" panose="020B0604020202020204" pitchFamily="34" charset="0"/>
              </a:defRPr>
            </a:lvl1pPr>
            <a:lvl2pPr>
              <a:defRPr lang="en-US" sz="4800" b="0" i="0" kern="1200" dirty="0" smtClean="0">
                <a:solidFill>
                  <a:schemeClr val="tx1"/>
                </a:solidFill>
                <a:latin typeface="Arial" panose="020B0604020202020204" pitchFamily="34" charset="0"/>
                <a:ea typeface="+mj-ea"/>
                <a:cs typeface="Arial" panose="020B0604020202020204" pitchFamily="34" charset="0"/>
              </a:defRPr>
            </a:lvl2pPr>
            <a:lvl3pPr>
              <a:defRPr lang="en-US" sz="4800" b="0" i="0" kern="1200" dirty="0" smtClean="0">
                <a:solidFill>
                  <a:schemeClr val="tx1"/>
                </a:solidFill>
                <a:latin typeface="Arial" panose="020B0604020202020204" pitchFamily="34" charset="0"/>
                <a:ea typeface="+mj-ea"/>
                <a:cs typeface="Arial" panose="020B0604020202020204" pitchFamily="34" charset="0"/>
              </a:defRPr>
            </a:lvl3pPr>
            <a:lvl4pPr>
              <a:defRPr lang="en-US" sz="4800" b="0" i="0" kern="1200" dirty="0" smtClean="0">
                <a:solidFill>
                  <a:schemeClr val="tx1"/>
                </a:solidFill>
                <a:latin typeface="Arial" panose="020B0604020202020204" pitchFamily="34" charset="0"/>
                <a:ea typeface="+mj-ea"/>
                <a:cs typeface="Arial" panose="020B0604020202020204" pitchFamily="34" charset="0"/>
              </a:defRPr>
            </a:lvl4pPr>
            <a:lvl5pPr>
              <a:defRPr lang="en-US" sz="4800" b="0" i="0" kern="1200" dirty="0">
                <a:solidFill>
                  <a:schemeClr val="tx1"/>
                </a:solidFill>
                <a:latin typeface="Arial" panose="020B0604020202020204" pitchFamily="34" charset="0"/>
                <a:ea typeface="+mj-ea"/>
                <a:cs typeface="Arial" panose="020B0604020202020204" pitchFamily="34" charset="0"/>
              </a:defRPr>
            </a:lvl5pPr>
          </a:lstStyle>
          <a:p>
            <a:pPr lvl="0"/>
            <a:r>
              <a:rPr lang="en-US" dirty="0"/>
              <a:t>Edit Master text styles</a:t>
            </a:r>
          </a:p>
        </p:txBody>
      </p:sp>
      <p:pic>
        <p:nvPicPr>
          <p:cNvPr id="13" name="Picture 12">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27452" y="12554712"/>
            <a:ext cx="2185416" cy="1079588"/>
          </a:xfrm>
          <a:prstGeom prst="rect">
            <a:avLst/>
          </a:prstGeom>
        </p:spPr>
      </p:pic>
    </p:spTree>
    <p:extLst>
      <p:ext uri="{BB962C8B-B14F-4D97-AF65-F5344CB8AC3E}">
        <p14:creationId xmlns:p14="http://schemas.microsoft.com/office/powerpoint/2010/main" val="3168254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0" name="Rectangle 9"/>
          <p:cNvSpPr/>
          <p:nvPr userDrawn="1"/>
        </p:nvSpPr>
        <p:spPr>
          <a:xfrm>
            <a:off x="12192000" y="0"/>
            <a:ext cx="1219200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title"/>
          </p:nvPr>
        </p:nvSpPr>
        <p:spPr>
          <a:xfrm>
            <a:off x="1828800" y="781050"/>
            <a:ext cx="8534401" cy="1377950"/>
          </a:xfr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sz="half" idx="1"/>
          </p:nvPr>
        </p:nvSpPr>
        <p:spPr>
          <a:xfrm>
            <a:off x="1828801" y="2738226"/>
            <a:ext cx="8534400" cy="954267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4020801" y="2730500"/>
            <a:ext cx="8534400" cy="955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a:xfrm>
            <a:off x="12192000" y="12946161"/>
            <a:ext cx="9163664" cy="296690"/>
          </a:xfrm>
        </p:spPr>
        <p:txBody>
          <a:bodyPr/>
          <a:lstStyle>
            <a:lvl1pPr>
              <a:defRPr>
                <a:solidFill>
                  <a:schemeClr val="bg1"/>
                </a:solidFill>
              </a:defRPr>
            </a:lvl1pPr>
          </a:lstStyle>
          <a:p>
            <a:r>
              <a:rPr lang="en-US"/>
              <a:t>© 2019 GENERAL DYNAMICS INFORMATION TECHNOLOGY. ALL RIGHTS RESERVED.</a:t>
            </a:r>
          </a:p>
        </p:txBody>
      </p:sp>
      <p:sp>
        <p:nvSpPr>
          <p:cNvPr id="7" name="Slide Number Placeholder 6"/>
          <p:cNvSpPr>
            <a:spLocks noGrp="1"/>
          </p:cNvSpPr>
          <p:nvPr>
            <p:ph type="sldNum" sz="quarter" idx="12"/>
          </p:nvPr>
        </p:nvSpPr>
        <p:spPr>
          <a:xfrm>
            <a:off x="21621135" y="12938051"/>
            <a:ext cx="934066" cy="312910"/>
          </a:xfrm>
        </p:spPr>
        <p:txBody>
          <a:bodyPr/>
          <a:lstStyle>
            <a:lvl1pPr>
              <a:defRPr>
                <a:solidFill>
                  <a:schemeClr val="bg1"/>
                </a:solidFill>
              </a:defRPr>
            </a:lvl1pPr>
          </a:lstStyle>
          <a:p>
            <a:fld id="{07024CDC-CF68-4D8C-9225-2260FB816485}" type="slidenum">
              <a:rPr lang="en-US" smtClean="0"/>
              <a:pPr/>
              <a:t>‹#›</a:t>
            </a:fld>
            <a:endParaRPr lang="en-US"/>
          </a:p>
        </p:txBody>
      </p:sp>
      <p:sp>
        <p:nvSpPr>
          <p:cNvPr id="12" name="Text Placeholder 11"/>
          <p:cNvSpPr>
            <a:spLocks noGrp="1"/>
          </p:cNvSpPr>
          <p:nvPr>
            <p:ph type="body" sz="quarter" idx="13"/>
          </p:nvPr>
        </p:nvSpPr>
        <p:spPr>
          <a:xfrm>
            <a:off x="14020800" y="781050"/>
            <a:ext cx="8534400" cy="1377950"/>
          </a:xfrm>
        </p:spPr>
        <p:txBody>
          <a:bodyPr>
            <a:noAutofit/>
          </a:bodyPr>
          <a:lstStyle>
            <a:lvl1pPr>
              <a:defRPr lang="en-US" sz="4800" b="0" i="0" kern="1200" dirty="0" smtClean="0">
                <a:solidFill>
                  <a:schemeClr val="bg1"/>
                </a:solidFill>
                <a:latin typeface="Arial" panose="020B0604020202020204" pitchFamily="34" charset="0"/>
                <a:ea typeface="+mj-ea"/>
                <a:cs typeface="Arial" panose="020B0604020202020204" pitchFamily="34" charset="0"/>
              </a:defRPr>
            </a:lvl1pPr>
            <a:lvl2pPr>
              <a:defRPr lang="en-US" sz="4800" b="0" i="0" kern="1200" dirty="0" smtClean="0">
                <a:solidFill>
                  <a:schemeClr val="tx1"/>
                </a:solidFill>
                <a:latin typeface="Arial" panose="020B0604020202020204" pitchFamily="34" charset="0"/>
                <a:ea typeface="+mj-ea"/>
                <a:cs typeface="Arial" panose="020B0604020202020204" pitchFamily="34" charset="0"/>
              </a:defRPr>
            </a:lvl2pPr>
            <a:lvl3pPr>
              <a:defRPr lang="en-US" sz="4800" b="0" i="0" kern="1200" dirty="0" smtClean="0">
                <a:solidFill>
                  <a:schemeClr val="tx1"/>
                </a:solidFill>
                <a:latin typeface="Arial" panose="020B0604020202020204" pitchFamily="34" charset="0"/>
                <a:ea typeface="+mj-ea"/>
                <a:cs typeface="Arial" panose="020B0604020202020204" pitchFamily="34" charset="0"/>
              </a:defRPr>
            </a:lvl3pPr>
            <a:lvl4pPr>
              <a:defRPr lang="en-US" sz="4800" b="0" i="0" kern="1200" dirty="0" smtClean="0">
                <a:solidFill>
                  <a:schemeClr val="tx1"/>
                </a:solidFill>
                <a:latin typeface="Arial" panose="020B0604020202020204" pitchFamily="34" charset="0"/>
                <a:ea typeface="+mj-ea"/>
                <a:cs typeface="Arial" panose="020B0604020202020204" pitchFamily="34" charset="0"/>
              </a:defRPr>
            </a:lvl4pPr>
            <a:lvl5pPr>
              <a:defRPr lang="en-US" sz="4800" b="0" i="0" kern="1200" dirty="0">
                <a:solidFill>
                  <a:schemeClr val="tx1"/>
                </a:solidFill>
                <a:latin typeface="Arial" panose="020B0604020202020204" pitchFamily="34" charset="0"/>
                <a:ea typeface="+mj-ea"/>
                <a:cs typeface="Arial" panose="020B0604020202020204" pitchFamily="34" charset="0"/>
              </a:defRPr>
            </a:lvl5pPr>
          </a:lstStyle>
          <a:p>
            <a:pPr lvl="0"/>
            <a:r>
              <a:rPr lang="en-US" dirty="0"/>
              <a:t>Edit Master text styles</a:t>
            </a:r>
          </a:p>
        </p:txBody>
      </p:sp>
    </p:spTree>
    <p:extLst>
      <p:ext uri="{BB962C8B-B14F-4D97-AF65-F5344CB8AC3E}">
        <p14:creationId xmlns:p14="http://schemas.microsoft.com/office/powerpoint/2010/main" val="271371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CEDB9F-4BC8-B54A-9E72-93CDCBD85973}"/>
              </a:ext>
            </a:extLst>
          </p:cNvPr>
          <p:cNvSpPr/>
          <p:nvPr userDrawn="1"/>
        </p:nvSpPr>
        <p:spPr>
          <a:xfrm>
            <a:off x="0" y="-1"/>
            <a:ext cx="8217568" cy="13716001"/>
          </a:xfrm>
          <a:prstGeom prst="rect">
            <a:avLst/>
          </a:prstGeom>
          <a:solidFill>
            <a:srgbClr val="7376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828801" y="781050"/>
            <a:ext cx="5730950" cy="137795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1828800" y="2730500"/>
            <a:ext cx="5781368" cy="95504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16275050" y="2730500"/>
            <a:ext cx="6261100" cy="9550400"/>
          </a:xfrm>
        </p:spPr>
        <p:txBody>
          <a:bodyPr/>
          <a:lstStyle/>
          <a:p>
            <a:endParaRPr lang="en-US"/>
          </a:p>
        </p:txBody>
      </p:sp>
      <p:sp>
        <p:nvSpPr>
          <p:cNvPr id="8" name="Text Placeholder 7"/>
          <p:cNvSpPr>
            <a:spLocks noGrp="1"/>
          </p:cNvSpPr>
          <p:nvPr>
            <p:ph type="body" sz="quarter" idx="14"/>
          </p:nvPr>
        </p:nvSpPr>
        <p:spPr>
          <a:xfrm>
            <a:off x="9105107" y="2730500"/>
            <a:ext cx="6211093" cy="9550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5"/>
          </p:nvPr>
        </p:nvSpPr>
        <p:spPr>
          <a:xfrm>
            <a:off x="16275050" y="781050"/>
            <a:ext cx="6280150" cy="1377950"/>
          </a:xfrm>
        </p:spPr>
        <p:txBody>
          <a:bodyPr>
            <a:normAutofit/>
          </a:bodyPr>
          <a:lstStyle>
            <a:lvl1pPr>
              <a:defRPr lang="en-US" sz="4800" b="0" i="0" kern="1200" dirty="0" smtClean="0">
                <a:solidFill>
                  <a:schemeClr val="tx1"/>
                </a:solidFill>
                <a:latin typeface="Arial" panose="020B0604020202020204" pitchFamily="34" charset="0"/>
                <a:ea typeface="+mj-ea"/>
                <a:cs typeface="Arial" panose="020B0604020202020204" pitchFamily="34" charset="0"/>
              </a:defRPr>
            </a:lvl1pPr>
          </a:lstStyle>
          <a:p>
            <a:pPr lvl="0"/>
            <a:r>
              <a:rPr lang="en-US" dirty="0"/>
              <a:t>Edit Master text styles</a:t>
            </a:r>
          </a:p>
        </p:txBody>
      </p:sp>
    </p:spTree>
    <p:extLst>
      <p:ext uri="{BB962C8B-B14F-4D97-AF65-F5344CB8AC3E}">
        <p14:creationId xmlns:p14="http://schemas.microsoft.com/office/powerpoint/2010/main" val="287000677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pic>
        <p:nvPicPr>
          <p:cNvPr id="8" name="Picture Placeholder 6">
            <a:extLst>
              <a:ext uri="{FF2B5EF4-FFF2-40B4-BE49-F238E27FC236}">
                <a16:creationId xmlns:a16="http://schemas.microsoft.com/office/drawing/2014/main" id="{54F492C6-5E3C-3B45-B5CF-582803973AC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2062903" y="-2"/>
            <a:ext cx="12319852" cy="13716002"/>
          </a:xfrm>
          <a:prstGeom prst="rect">
            <a:avLst/>
          </a:prstGeom>
        </p:spPr>
      </p:pic>
      <p:sp>
        <p:nvSpPr>
          <p:cNvPr id="9" name="Rectangle 8"/>
          <p:cNvSpPr/>
          <p:nvPr userDrawn="1"/>
        </p:nvSpPr>
        <p:spPr>
          <a:xfrm>
            <a:off x="1842186" y="1383957"/>
            <a:ext cx="13474014" cy="7683843"/>
          </a:xfrm>
          <a:prstGeom prst="rect">
            <a:avLst/>
          </a:prstGeom>
          <a:solidFill>
            <a:schemeClr val="accent5"/>
          </a:solidFill>
        </p:spPr>
        <p:txBody>
          <a:bodyPr vert="horz" lIns="91440" tIns="45720" rIns="91440" bIns="45720" rtlCol="0" anchor="t">
            <a:normAutofit/>
          </a:bodyPr>
          <a:lstStyle/>
          <a:p>
            <a:pPr lvl="0" eaLnBrk="1" hangingPunct="1">
              <a:lnSpc>
                <a:spcPct val="90000"/>
              </a:lnSpc>
              <a:spcBef>
                <a:spcPts val="1000"/>
              </a:spcBef>
              <a:buFont typeface="Arial" panose="020B0604020202020204" pitchFamily="34" charset="0"/>
            </a:pPr>
            <a:endParaRPr lang="en-US" sz="2700" kern="1200">
              <a:solidFill>
                <a:schemeClr val="accent5"/>
              </a:solidFill>
              <a:latin typeface="Visuelt Pro Light" panose="020B0303040202040104" pitchFamily="34" charset="0"/>
            </a:endParaRPr>
          </a:p>
        </p:txBody>
      </p:sp>
      <p:sp>
        <p:nvSpPr>
          <p:cNvPr id="2" name="Title 1"/>
          <p:cNvSpPr>
            <a:spLocks noGrp="1"/>
          </p:cNvSpPr>
          <p:nvPr>
            <p:ph type="ctrTitle"/>
          </p:nvPr>
        </p:nvSpPr>
        <p:spPr>
          <a:xfrm>
            <a:off x="2713704" y="2730500"/>
            <a:ext cx="11798710" cy="2932881"/>
          </a:xfrm>
        </p:spPr>
        <p:txBody>
          <a:bodyPr anchor="t">
            <a:normAutofit/>
          </a:bodyPr>
          <a:lstStyle>
            <a:lvl1pPr algn="l">
              <a:defRPr sz="72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713704" y="5921375"/>
            <a:ext cx="11798710" cy="3184525"/>
          </a:xfrm>
        </p:spPr>
        <p:txBody>
          <a:bodyPr>
            <a:normAutofit/>
          </a:bodyPr>
          <a:lstStyle>
            <a:lvl1pPr marL="0" indent="0" algn="l">
              <a:buNone/>
              <a:defRPr sz="36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dirty="0"/>
              <a:t>Click to edit Master subtitle style</a:t>
            </a:r>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3255" t="-1" r="1" b="-82079"/>
          <a:stretch/>
        </p:blipFill>
        <p:spPr>
          <a:xfrm>
            <a:off x="1710813" y="11326697"/>
            <a:ext cx="7047861" cy="2359805"/>
          </a:xfrm>
          <a:prstGeom prst="rect">
            <a:avLst/>
          </a:prstGeom>
          <a:solidFill>
            <a:schemeClr val="bg1"/>
          </a:solidFill>
          <a:ln w="12700">
            <a:miter lim="400000"/>
          </a:ln>
        </p:spPr>
      </p:pic>
    </p:spTree>
    <p:extLst>
      <p:ext uri="{BB962C8B-B14F-4D97-AF65-F5344CB8AC3E}">
        <p14:creationId xmlns:p14="http://schemas.microsoft.com/office/powerpoint/2010/main" val="4104318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4" name="Rectangle 3"/>
          <p:cNvSpPr/>
          <p:nvPr userDrawn="1"/>
        </p:nvSpPr>
        <p:spPr>
          <a:xfrm>
            <a:off x="0" y="0"/>
            <a:ext cx="2438400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7024CDC-CF68-4D8C-9225-2260FB816485}" type="slidenum">
              <a:rPr lang="en-US" smtClean="0"/>
              <a:pPr/>
              <a:t>‹#›</a:t>
            </a:fld>
            <a:endParaRPr lang="en-US"/>
          </a:p>
        </p:txBody>
      </p:sp>
      <p:pic>
        <p:nvPicPr>
          <p:cNvPr id="7" name="Picture 6">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27452" y="12554712"/>
            <a:ext cx="2185416" cy="1079588"/>
          </a:xfrm>
          <a:prstGeom prst="rect">
            <a:avLst/>
          </a:prstGeom>
        </p:spPr>
      </p:pic>
    </p:spTree>
    <p:extLst>
      <p:ext uri="{BB962C8B-B14F-4D97-AF65-F5344CB8AC3E}">
        <p14:creationId xmlns:p14="http://schemas.microsoft.com/office/powerpoint/2010/main" val="33296702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28800" y="2730501"/>
            <a:ext cx="13487400" cy="3190874"/>
          </a:xfrm>
        </p:spPr>
        <p:txBody>
          <a:bodyPr anchor="t">
            <a:normAutofit/>
          </a:bodyPr>
          <a:lstStyle>
            <a:lvl1pPr>
              <a:defRPr lang="en-US" sz="8000" b="0" i="0" kern="1200" dirty="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7024CDC-CF68-4D8C-9225-2260FB816485}" type="slidenum">
              <a:rPr lang="en-US" smtClean="0"/>
              <a:pPr/>
              <a:t>‹#›</a:t>
            </a:fld>
            <a:endParaRPr lang="en-US"/>
          </a:p>
        </p:txBody>
      </p:sp>
      <p:pic>
        <p:nvPicPr>
          <p:cNvPr id="7" name="Picture 6">
            <a:extLst>
              <a:ext uri="{FF2B5EF4-FFF2-40B4-BE49-F238E27FC236}">
                <a16:creationId xmlns:a16="http://schemas.microsoft.com/office/drawing/2014/main" id="{0C58B9C1-A8EF-FD42-B722-1A6E234F62B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27452" y="12554712"/>
            <a:ext cx="2185416" cy="1079588"/>
          </a:xfrm>
          <a:prstGeom prst="rect">
            <a:avLst/>
          </a:prstGeom>
        </p:spPr>
      </p:pic>
    </p:spTree>
    <p:extLst>
      <p:ext uri="{BB962C8B-B14F-4D97-AF65-F5344CB8AC3E}">
        <p14:creationId xmlns:p14="http://schemas.microsoft.com/office/powerpoint/2010/main" val="656098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tx2"/>
        </a:solidFill>
        <a:effectLst/>
      </p:bgPr>
    </p:bg>
    <p:spTree>
      <p:nvGrpSpPr>
        <p:cNvPr id="1" name=""/>
        <p:cNvGrpSpPr/>
        <p:nvPr/>
      </p:nvGrpSpPr>
      <p:grpSpPr>
        <a:xfrm>
          <a:off x="0" y="0"/>
          <a:ext cx="0" cy="0"/>
          <a:chOff x="0" y="0"/>
          <a:chExt cx="0" cy="0"/>
        </a:xfrm>
      </p:grpSpPr>
      <p:sp>
        <p:nvSpPr>
          <p:cNvPr id="7" name="Rectangle 6"/>
          <p:cNvSpPr/>
          <p:nvPr userDrawn="1"/>
        </p:nvSpPr>
        <p:spPr>
          <a:xfrm>
            <a:off x="1842186" y="2891978"/>
            <a:ext cx="11422964" cy="7061886"/>
          </a:xfrm>
          <a:prstGeom prst="rect">
            <a:avLst/>
          </a:prstGeom>
          <a:solidFill>
            <a:schemeClr val="bg1"/>
          </a:solidFill>
        </p:spPr>
        <p:txBody>
          <a:bodyPr vert="horz" lIns="91440" tIns="45720" rIns="91440" bIns="45720" rtlCol="0" anchor="t">
            <a:normAutofit/>
          </a:bodyPr>
          <a:lstStyle/>
          <a:p>
            <a:pPr lvl="0" eaLnBrk="1" hangingPunct="1">
              <a:lnSpc>
                <a:spcPct val="90000"/>
              </a:lnSpc>
              <a:spcBef>
                <a:spcPts val="1000"/>
              </a:spcBef>
              <a:buFont typeface="Arial" panose="020B0604020202020204" pitchFamily="34" charset="0"/>
            </a:pPr>
            <a:endParaRPr lang="en-US" sz="2700" kern="1200">
              <a:solidFill>
                <a:schemeClr val="accent4"/>
              </a:solidFill>
              <a:latin typeface="Visuelt Pro Light" panose="020B0303040202040104" pitchFamily="34" charset="0"/>
            </a:endParaRPr>
          </a:p>
        </p:txBody>
      </p:sp>
      <p:sp>
        <p:nvSpPr>
          <p:cNvPr id="2" name="Title 1"/>
          <p:cNvSpPr>
            <a:spLocks noGrp="1"/>
          </p:cNvSpPr>
          <p:nvPr>
            <p:ph type="title"/>
          </p:nvPr>
        </p:nvSpPr>
        <p:spPr>
          <a:xfrm>
            <a:off x="3286432" y="4827484"/>
            <a:ext cx="9161207" cy="4080542"/>
          </a:xfrm>
        </p:spPr>
        <p:txBody>
          <a:bodyPr anchor="t">
            <a:normAutofit/>
          </a:bodyPr>
          <a:lstStyle>
            <a:lvl1pPr>
              <a:defRPr lang="en-US" sz="8000" b="0" i="0" kern="1200" dirty="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1254416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
        <p:nvSpPr>
          <p:cNvPr id="5" name="Rectangle 4"/>
          <p:cNvSpPr/>
          <p:nvPr userDrawn="1"/>
        </p:nvSpPr>
        <p:spPr>
          <a:xfrm>
            <a:off x="0" y="0"/>
            <a:ext cx="2438400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gdit_lng_lg_wht-01.png" descr="gdit_lng_lg_wht-01.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63983" y="5852495"/>
            <a:ext cx="9656034" cy="2011010"/>
          </a:xfrm>
          <a:prstGeom prst="rect">
            <a:avLst/>
          </a:prstGeom>
          <a:ln w="12700">
            <a:miter lim="400000"/>
          </a:ln>
        </p:spPr>
      </p:pic>
    </p:spTree>
    <p:extLst>
      <p:ext uri="{BB962C8B-B14F-4D97-AF65-F5344CB8AC3E}">
        <p14:creationId xmlns:p14="http://schemas.microsoft.com/office/powerpoint/2010/main" val="2712932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 2019 GENERAL DYNAMICS INFORMATION TECHNOLOGY. ALL RIGHTS RESERVED.</a:t>
            </a:r>
          </a:p>
        </p:txBody>
      </p:sp>
      <p:sp>
        <p:nvSpPr>
          <p:cNvPr id="4" name="Slide Number Placeholder 3"/>
          <p:cNvSpPr>
            <a:spLocks noGrp="1"/>
          </p:cNvSpPr>
          <p:nvPr>
            <p:ph type="sldNum" sz="quarter" idx="12"/>
          </p:nvPr>
        </p:nvSpPr>
        <p:spPr/>
        <p:txBody>
          <a:bodyPr/>
          <a:lstStyle/>
          <a:p>
            <a:fld id="{07024CDC-CF68-4D8C-9225-2260FB816485}" type="slidenum">
              <a:rPr lang="en-US" smtClean="0"/>
              <a:t>‹#›</a:t>
            </a:fld>
            <a:endParaRPr lang="en-US"/>
          </a:p>
        </p:txBody>
      </p:sp>
      <p:sp>
        <p:nvSpPr>
          <p:cNvPr id="5" name="Rectangle 4"/>
          <p:cNvSpPr/>
          <p:nvPr userDrawn="1"/>
        </p:nvSpPr>
        <p:spPr>
          <a:xfrm>
            <a:off x="0" y="0"/>
            <a:ext cx="2438400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7" name="gdit_lng_lg_wht-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14039" y="6492225"/>
            <a:ext cx="3755922" cy="731550"/>
          </a:xfrm>
          <a:prstGeom prst="rect">
            <a:avLst/>
          </a:prstGeom>
          <a:ln w="12700">
            <a:miter lim="400000"/>
          </a:ln>
        </p:spPr>
      </p:pic>
    </p:spTree>
    <p:extLst>
      <p:ext uri="{BB962C8B-B14F-4D97-AF65-F5344CB8AC3E}">
        <p14:creationId xmlns:p14="http://schemas.microsoft.com/office/powerpoint/2010/main" val="7024163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7" name="gdit_lng_lg-01.png" descr="gdit_lng_lg-01.png">
            <a:extLst>
              <a:ext uri="{FF2B5EF4-FFF2-40B4-BE49-F238E27FC236}">
                <a16:creationId xmlns:a16="http://schemas.microsoft.com/office/drawing/2014/main" id="{324E477B-1B78-244F-9DA6-34E46E4D4F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66000" y="5852915"/>
            <a:ext cx="9652000" cy="2010170"/>
          </a:xfrm>
          <a:prstGeom prst="rect">
            <a:avLst/>
          </a:prstGeom>
          <a:ln w="12700">
            <a:miter lim="400000"/>
          </a:ln>
        </p:spPr>
      </p:pic>
      <p:sp>
        <p:nvSpPr>
          <p:cNvPr id="2" name="Rectangle 1"/>
          <p:cNvSpPr/>
          <p:nvPr userDrawn="1"/>
        </p:nvSpPr>
        <p:spPr>
          <a:xfrm>
            <a:off x="0" y="12280900"/>
            <a:ext cx="4100052" cy="1435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8013899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Rectangle 1"/>
          <p:cNvSpPr/>
          <p:nvPr userDrawn="1"/>
        </p:nvSpPr>
        <p:spPr>
          <a:xfrm>
            <a:off x="0" y="12280900"/>
            <a:ext cx="4100052" cy="1435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 name="gdit_lng_lg-01.png">
            <a:extLst>
              <a:ext uri="{FF2B5EF4-FFF2-40B4-BE49-F238E27FC236}">
                <a16:creationId xmlns:a16="http://schemas.microsoft.com/office/drawing/2014/main" id="{324E477B-1B78-244F-9DA6-34E46E4D4F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306050" y="6490946"/>
            <a:ext cx="3771900" cy="734108"/>
          </a:xfrm>
          <a:prstGeom prst="rect">
            <a:avLst/>
          </a:prstGeom>
          <a:ln w="12700">
            <a:miter lim="400000"/>
          </a:ln>
        </p:spPr>
      </p:pic>
    </p:spTree>
    <p:extLst>
      <p:ext uri="{BB962C8B-B14F-4D97-AF65-F5344CB8AC3E}">
        <p14:creationId xmlns:p14="http://schemas.microsoft.com/office/powerpoint/2010/main" val="1668560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8" name="Rectangle 7"/>
          <p:cNvSpPr/>
          <p:nvPr userDrawn="1"/>
        </p:nvSpPr>
        <p:spPr>
          <a:xfrm>
            <a:off x="12156358" y="7026"/>
            <a:ext cx="12227642" cy="13708974"/>
          </a:xfrm>
          <a:prstGeom prst="rect">
            <a:avLst/>
          </a:prstGeom>
          <a:solidFill>
            <a:schemeClr val="accent3"/>
          </a:solidFill>
        </p:spPr>
        <p:txBody>
          <a:bodyPr vert="horz" lIns="91440" tIns="45720" rIns="91440" bIns="45720" rtlCol="0" anchor="t">
            <a:normAutofit/>
          </a:bodyPr>
          <a:lstStyle/>
          <a:p>
            <a:pPr algn="ctr" eaLnBrk="1" hangingPunct="1">
              <a:lnSpc>
                <a:spcPct val="90000"/>
              </a:lnSpc>
              <a:spcBef>
                <a:spcPts val="1000"/>
              </a:spcBef>
              <a:buFont typeface="Arial" panose="020B0604020202020204" pitchFamily="34" charset="0"/>
            </a:pPr>
            <a:endParaRPr lang="en-US" sz="2700" kern="1200">
              <a:solidFill>
                <a:schemeClr val="accent5"/>
              </a:solidFill>
              <a:latin typeface="Visuelt Pro Light" panose="020B0303040202040104" pitchFamily="34" charset="0"/>
            </a:endParaRPr>
          </a:p>
        </p:txBody>
      </p:sp>
      <p:sp>
        <p:nvSpPr>
          <p:cNvPr id="9" name="Rectangle 8"/>
          <p:cNvSpPr/>
          <p:nvPr userDrawn="1"/>
        </p:nvSpPr>
        <p:spPr>
          <a:xfrm>
            <a:off x="1842186" y="1383957"/>
            <a:ext cx="13474014" cy="7683843"/>
          </a:xfrm>
          <a:prstGeom prst="rect">
            <a:avLst/>
          </a:prstGeom>
          <a:solidFill>
            <a:schemeClr val="accent5"/>
          </a:solidFill>
        </p:spPr>
        <p:txBody>
          <a:bodyPr vert="horz" lIns="91440" tIns="45720" rIns="91440" bIns="45720" rtlCol="0" anchor="t">
            <a:normAutofit/>
          </a:bodyPr>
          <a:lstStyle/>
          <a:p>
            <a:pPr lvl="0" eaLnBrk="1" hangingPunct="1">
              <a:lnSpc>
                <a:spcPct val="90000"/>
              </a:lnSpc>
              <a:spcBef>
                <a:spcPts val="1000"/>
              </a:spcBef>
              <a:buFont typeface="Arial" panose="020B0604020202020204" pitchFamily="34" charset="0"/>
            </a:pPr>
            <a:endParaRPr lang="en-US" sz="2700" kern="1200">
              <a:solidFill>
                <a:schemeClr val="accent5"/>
              </a:solidFill>
              <a:latin typeface="Visuelt Pro Light" panose="020B0303040202040104" pitchFamily="34" charset="0"/>
            </a:endParaRPr>
          </a:p>
        </p:txBody>
      </p:sp>
      <p:sp>
        <p:nvSpPr>
          <p:cNvPr id="2" name="Title 1"/>
          <p:cNvSpPr>
            <a:spLocks noGrp="1"/>
          </p:cNvSpPr>
          <p:nvPr>
            <p:ph type="ctrTitle"/>
          </p:nvPr>
        </p:nvSpPr>
        <p:spPr>
          <a:xfrm>
            <a:off x="2713704" y="2730500"/>
            <a:ext cx="11798710" cy="2932881"/>
          </a:xfrm>
        </p:spPr>
        <p:txBody>
          <a:bodyPr anchor="t">
            <a:normAutofit/>
          </a:bodyPr>
          <a:lstStyle>
            <a:lvl1pPr algn="l">
              <a:defRPr sz="72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713704" y="5921375"/>
            <a:ext cx="11798710" cy="3184525"/>
          </a:xfrm>
        </p:spPr>
        <p:txBody>
          <a:bodyPr>
            <a:normAutofit/>
          </a:bodyPr>
          <a:lstStyle>
            <a:lvl1pPr marL="0" indent="0" algn="l">
              <a:buNone/>
              <a:defRPr sz="36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dirty="0"/>
              <a:t>Click to edit Master subtitle style</a:t>
            </a:r>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255" t="-1" r="1" b="-82079"/>
          <a:stretch/>
        </p:blipFill>
        <p:spPr>
          <a:xfrm>
            <a:off x="1710813" y="11326697"/>
            <a:ext cx="7047861" cy="2359805"/>
          </a:xfrm>
          <a:prstGeom prst="rect">
            <a:avLst/>
          </a:prstGeom>
          <a:solidFill>
            <a:schemeClr val="bg1"/>
          </a:solidFill>
          <a:ln w="12700">
            <a:miter lim="400000"/>
          </a:ln>
        </p:spPr>
      </p:pic>
    </p:spTree>
    <p:extLst>
      <p:ext uri="{BB962C8B-B14F-4D97-AF65-F5344CB8AC3E}">
        <p14:creationId xmlns:p14="http://schemas.microsoft.com/office/powerpoint/2010/main" val="1236188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13704" y="2730500"/>
            <a:ext cx="11798710" cy="2932881"/>
          </a:xfrm>
        </p:spPr>
        <p:txBody>
          <a:bodyPr anchor="t">
            <a:normAutofit/>
          </a:bodyPr>
          <a:lstStyle>
            <a:lvl1pPr algn="l">
              <a:defRPr sz="8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2713704" y="5921375"/>
            <a:ext cx="11798710" cy="3184525"/>
          </a:xfrm>
        </p:spPr>
        <p:txBody>
          <a:bodyPr>
            <a:normAutofit/>
          </a:bodyPr>
          <a:lstStyle>
            <a:lvl1pPr marL="0" indent="0" algn="l">
              <a:buNone/>
              <a:defRPr sz="36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pic>
        <p:nvPicPr>
          <p:cNvPr id="7" name="gdit_lng_lg-01.png" descr="gdit_lng_lg-01.png">
            <a:extLst>
              <a:ext uri="{FF2B5EF4-FFF2-40B4-BE49-F238E27FC236}">
                <a16:creationId xmlns:a16="http://schemas.microsoft.com/office/drawing/2014/main" id="{F89F3286-F596-2743-852B-A390654C70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255" t="-1" r="1" b="-82079"/>
          <a:stretch/>
        </p:blipFill>
        <p:spPr>
          <a:xfrm>
            <a:off x="1710813" y="11326697"/>
            <a:ext cx="7047861" cy="2359805"/>
          </a:xfrm>
          <a:prstGeom prst="rect">
            <a:avLst/>
          </a:prstGeom>
          <a:solidFill>
            <a:schemeClr val="bg1"/>
          </a:solidFill>
          <a:ln w="12700">
            <a:miter lim="400000"/>
          </a:ln>
        </p:spPr>
      </p:pic>
    </p:spTree>
    <p:extLst>
      <p:ext uri="{BB962C8B-B14F-4D97-AF65-F5344CB8AC3E}">
        <p14:creationId xmlns:p14="http://schemas.microsoft.com/office/powerpoint/2010/main" val="1481394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28800" y="2730501"/>
            <a:ext cx="13487400" cy="3190874"/>
          </a:xfrm>
        </p:spPr>
        <p:txBody>
          <a:bodyPr anchor="t">
            <a:normAutofit/>
          </a:bodyPr>
          <a:lstStyle>
            <a:lvl1pPr>
              <a:defRPr lang="en-US" sz="8000" b="0" i="0" kern="1200" dirty="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1828800" y="6430297"/>
            <a:ext cx="13487400" cy="3390959"/>
          </a:xfrm>
        </p:spPr>
        <p:txBody>
          <a:bodyPr>
            <a:normAutofit/>
          </a:bodyPr>
          <a:lstStyle>
            <a:lvl1pPr marL="0" indent="0">
              <a:buNone/>
              <a:defRPr sz="3600">
                <a:solidFill>
                  <a:schemeClr val="tx1"/>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dirty="0"/>
              <a:t>Edit Master text styles</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721133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p:cNvSpPr/>
          <p:nvPr userDrawn="1"/>
        </p:nvSpPr>
        <p:spPr>
          <a:xfrm>
            <a:off x="1842186" y="2891978"/>
            <a:ext cx="11422964" cy="7061886"/>
          </a:xfrm>
          <a:prstGeom prst="rect">
            <a:avLst/>
          </a:prstGeom>
          <a:solidFill>
            <a:schemeClr val="accent4"/>
          </a:solidFill>
        </p:spPr>
        <p:txBody>
          <a:bodyPr vert="horz" lIns="91440" tIns="45720" rIns="91440" bIns="45720" rtlCol="0" anchor="t">
            <a:normAutofit/>
          </a:bodyPr>
          <a:lstStyle/>
          <a:p>
            <a:pPr lvl="0" eaLnBrk="1" hangingPunct="1">
              <a:lnSpc>
                <a:spcPct val="90000"/>
              </a:lnSpc>
              <a:spcBef>
                <a:spcPts val="1000"/>
              </a:spcBef>
              <a:buFont typeface="Arial" panose="020B0604020202020204" pitchFamily="34" charset="0"/>
            </a:pPr>
            <a:endParaRPr lang="en-US" sz="2700" kern="1200">
              <a:solidFill>
                <a:schemeClr val="accent4"/>
              </a:solidFill>
              <a:latin typeface="Visuelt Pro Light" panose="020B0303040202040104" pitchFamily="34" charset="0"/>
            </a:endParaRPr>
          </a:p>
        </p:txBody>
      </p:sp>
      <p:sp>
        <p:nvSpPr>
          <p:cNvPr id="2" name="Title 1"/>
          <p:cNvSpPr>
            <a:spLocks noGrp="1"/>
          </p:cNvSpPr>
          <p:nvPr>
            <p:ph type="title"/>
          </p:nvPr>
        </p:nvSpPr>
        <p:spPr>
          <a:xfrm>
            <a:off x="3286432" y="4827484"/>
            <a:ext cx="9161207" cy="4080542"/>
          </a:xfrm>
        </p:spPr>
        <p:txBody>
          <a:bodyPr anchor="t">
            <a:normAutofit/>
          </a:bodyPr>
          <a:lstStyle>
            <a:lvl1pPr>
              <a:defRPr lang="en-US" sz="8000" b="0" i="0" kern="1200" dirty="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731116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Tree>
    <p:extLst>
      <p:ext uri="{BB962C8B-B14F-4D97-AF65-F5344CB8AC3E}">
        <p14:creationId xmlns:p14="http://schemas.microsoft.com/office/powerpoint/2010/main" val="1149303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082D23AF-1948-2B40-B76B-501B4452FE21}"/>
              </a:ext>
            </a:extLst>
          </p:cNvPr>
          <p:cNvSpPr/>
          <p:nvPr userDrawn="1"/>
        </p:nvSpPr>
        <p:spPr>
          <a:xfrm>
            <a:off x="1828799" y="2743201"/>
            <a:ext cx="9906001" cy="9525000"/>
          </a:xfrm>
          <a:prstGeom prst="rect">
            <a:avLst/>
          </a:prstGeom>
          <a:solidFill>
            <a:schemeClr val="accent5"/>
          </a:solidFill>
          <a:ln w="25400">
            <a:miter lim="400000"/>
          </a:ln>
        </p:spPr>
        <p:txBody>
          <a:bodyPr lIns="121919" tIns="121919" rIns="121919" bIns="121919" anchor="ctr"/>
          <a:lstStyle/>
          <a:p>
            <a:endParaRPr/>
          </a:p>
        </p:txBody>
      </p:sp>
      <p:sp>
        <p:nvSpPr>
          <p:cNvPr id="9" name="Rectangle">
            <a:extLst>
              <a:ext uri="{FF2B5EF4-FFF2-40B4-BE49-F238E27FC236}">
                <a16:creationId xmlns:a16="http://schemas.microsoft.com/office/drawing/2014/main" id="{4DE7C364-5E52-C448-8F2E-C230F896FD8D}"/>
              </a:ext>
            </a:extLst>
          </p:cNvPr>
          <p:cNvSpPr/>
          <p:nvPr userDrawn="1"/>
        </p:nvSpPr>
        <p:spPr>
          <a:xfrm>
            <a:off x="12649200" y="2743200"/>
            <a:ext cx="9906000" cy="9525001"/>
          </a:xfrm>
          <a:prstGeom prst="rect">
            <a:avLst/>
          </a:prstGeom>
          <a:solidFill>
            <a:schemeClr val="accent5"/>
          </a:solidFill>
          <a:ln w="25400">
            <a:miter lim="400000"/>
          </a:ln>
        </p:spPr>
        <p:txBody>
          <a:bodyPr lIns="121919" tIns="121919" rIns="121919" bIns="121919" anchor="ctr"/>
          <a:lstStyle/>
          <a:p>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599" y="9114388"/>
            <a:ext cx="8534400" cy="316651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13335000" y="9105900"/>
            <a:ext cx="8534400" cy="31623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r>
              <a:rPr lang="en-US"/>
              <a:t>© 2019 GENERAL DYNAMICS INFORMATION TECHNOLOGY. ALL RIGHTS RESERVED.</a:t>
            </a:r>
          </a:p>
        </p:txBody>
      </p:sp>
      <p:sp>
        <p:nvSpPr>
          <p:cNvPr id="7" name="Slide Number Placeholder 6"/>
          <p:cNvSpPr>
            <a:spLocks noGrp="1"/>
          </p:cNvSpPr>
          <p:nvPr>
            <p:ph type="sldNum" sz="quarter" idx="12"/>
          </p:nvPr>
        </p:nvSpPr>
        <p:spPr/>
        <p:txBody>
          <a:bodyPr/>
          <a:lstStyle/>
          <a:p>
            <a:fld id="{07024CDC-CF68-4D8C-9225-2260FB816485}" type="slidenum">
              <a:rPr lang="en-US" smtClean="0"/>
              <a:t>‹#›</a:t>
            </a:fld>
            <a:endParaRPr lang="en-US"/>
          </a:p>
        </p:txBody>
      </p:sp>
      <p:sp>
        <p:nvSpPr>
          <p:cNvPr id="11" name="Picture Placeholder 10"/>
          <p:cNvSpPr>
            <a:spLocks noGrp="1"/>
          </p:cNvSpPr>
          <p:nvPr>
            <p:ph type="pic" sz="quarter" idx="13"/>
          </p:nvPr>
        </p:nvSpPr>
        <p:spPr>
          <a:xfrm>
            <a:off x="2514600" y="3155950"/>
            <a:ext cx="8534400" cy="5280025"/>
          </a:xfrm>
        </p:spPr>
        <p:txBody>
          <a:bodyPr/>
          <a:lstStyle/>
          <a:p>
            <a:endParaRPr lang="en-US"/>
          </a:p>
        </p:txBody>
      </p:sp>
      <p:sp>
        <p:nvSpPr>
          <p:cNvPr id="13" name="Picture Placeholder 12"/>
          <p:cNvSpPr>
            <a:spLocks noGrp="1"/>
          </p:cNvSpPr>
          <p:nvPr>
            <p:ph type="pic" sz="quarter" idx="14"/>
          </p:nvPr>
        </p:nvSpPr>
        <p:spPr>
          <a:xfrm>
            <a:off x="13335000" y="3155950"/>
            <a:ext cx="8534400" cy="5280025"/>
          </a:xfrm>
        </p:spPr>
        <p:txBody>
          <a:bodyPr/>
          <a:lstStyle/>
          <a:p>
            <a:endParaRPr lang="en-US"/>
          </a:p>
        </p:txBody>
      </p:sp>
    </p:spTree>
    <p:extLst>
      <p:ext uri="{BB962C8B-B14F-4D97-AF65-F5344CB8AC3E}">
        <p14:creationId xmlns:p14="http://schemas.microsoft.com/office/powerpoint/2010/main" val="2154749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1" y="781050"/>
            <a:ext cx="6286500" cy="1377950"/>
          </a:xfrm>
        </p:spPr>
        <p:txBody>
          <a:bodyPr/>
          <a:lstStyle/>
          <a:p>
            <a:r>
              <a:rPr lang="en-US"/>
              <a:t>Click to edit Master title style</a:t>
            </a:r>
            <a:endParaRPr lang="en-US" dirty="0"/>
          </a:p>
        </p:txBody>
      </p:sp>
      <p:sp>
        <p:nvSpPr>
          <p:cNvPr id="3" name="Content Placeholder 2"/>
          <p:cNvSpPr>
            <a:spLocks noGrp="1"/>
          </p:cNvSpPr>
          <p:nvPr>
            <p:ph idx="1"/>
          </p:nvPr>
        </p:nvSpPr>
        <p:spPr>
          <a:xfrm>
            <a:off x="1828800" y="2730500"/>
            <a:ext cx="6286500" cy="9550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a:t>© 2019 GENERAL DYNAMICS INFORMATION TECHNOLOGY. ALL RIGHTS RESERVED.</a:t>
            </a:r>
          </a:p>
        </p:txBody>
      </p:sp>
      <p:sp>
        <p:nvSpPr>
          <p:cNvPr id="6" name="Slide Number Placeholder 5"/>
          <p:cNvSpPr>
            <a:spLocks noGrp="1"/>
          </p:cNvSpPr>
          <p:nvPr>
            <p:ph type="sldNum" sz="quarter" idx="12"/>
          </p:nvPr>
        </p:nvSpPr>
        <p:spPr/>
        <p:txBody>
          <a:bodyPr/>
          <a:lstStyle/>
          <a:p>
            <a:fld id="{07024CDC-CF68-4D8C-9225-2260FB816485}" type="slidenum">
              <a:rPr lang="en-US" smtClean="0"/>
              <a:t>‹#›</a:t>
            </a:fld>
            <a:endParaRPr lang="en-US"/>
          </a:p>
        </p:txBody>
      </p:sp>
      <p:sp>
        <p:nvSpPr>
          <p:cNvPr id="7" name="Picture Placeholder 6"/>
          <p:cNvSpPr>
            <a:spLocks noGrp="1"/>
          </p:cNvSpPr>
          <p:nvPr>
            <p:ph type="pic" sz="quarter" idx="13"/>
          </p:nvPr>
        </p:nvSpPr>
        <p:spPr>
          <a:xfrm>
            <a:off x="9055100" y="0"/>
            <a:ext cx="15328900" cy="13716000"/>
          </a:xfrm>
        </p:spPr>
        <p:txBody>
          <a:bodyPr/>
          <a:lstStyle/>
          <a:p>
            <a:endParaRPr lang="en-US"/>
          </a:p>
        </p:txBody>
      </p:sp>
    </p:spTree>
    <p:extLst>
      <p:ext uri="{BB962C8B-B14F-4D97-AF65-F5344CB8AC3E}">
        <p14:creationId xmlns:p14="http://schemas.microsoft.com/office/powerpoint/2010/main" val="2906570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28800" y="781050"/>
            <a:ext cx="20726401" cy="137795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828800" y="2730500"/>
            <a:ext cx="13487400" cy="9550400"/>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1000"/>
              </a:spcBef>
              <a:buFont typeface="Arial" panose="020B0604020202020204" pitchFamily="34" charset="0"/>
              <a:buNone/>
            </a:pPr>
            <a:r>
              <a:rPr lang="en-US" dirty="0"/>
              <a:t>Edit Master text styles</a:t>
            </a:r>
          </a:p>
          <a:p>
            <a:pPr marL="685800" lvl="1" indent="-228600" algn="l" defTabSz="914400" rtl="0" eaLnBrk="1" latinLnBrk="0" hangingPunct="1">
              <a:lnSpc>
                <a:spcPct val="90000"/>
              </a:lnSpc>
              <a:spcBef>
                <a:spcPts val="500"/>
              </a:spcBef>
              <a:buFont typeface="Arial" panose="020B0604020202020204" pitchFamily="34" charset="0"/>
              <a:buChar char="•"/>
            </a:pPr>
            <a:r>
              <a:rPr lang="en-US" dirty="0"/>
              <a:t>Second level</a:t>
            </a:r>
          </a:p>
          <a:p>
            <a:pPr marL="1143000" lvl="2" indent="-228600" algn="l" defTabSz="914400" rtl="0" eaLnBrk="1" latinLnBrk="0" hangingPunct="1">
              <a:lnSpc>
                <a:spcPct val="90000"/>
              </a:lnSpc>
              <a:spcBef>
                <a:spcPts val="500"/>
              </a:spcBef>
              <a:buFont typeface="Arial" panose="020B0604020202020204" pitchFamily="34" charset="0"/>
              <a:buChar char="•"/>
            </a:pPr>
            <a:r>
              <a:rPr lang="en-US" dirty="0"/>
              <a:t>Third level</a:t>
            </a:r>
          </a:p>
          <a:p>
            <a:pPr marL="1600200" lvl="3" indent="-228600" algn="l" defTabSz="914400" rtl="0" eaLnBrk="1" latinLnBrk="0" hangingPunct="1">
              <a:lnSpc>
                <a:spcPct val="90000"/>
              </a:lnSpc>
              <a:spcBef>
                <a:spcPts val="500"/>
              </a:spcBef>
              <a:buFont typeface="Arial" panose="020B0604020202020204" pitchFamily="34" charset="0"/>
              <a:buChar char="•"/>
            </a:pPr>
            <a:r>
              <a:rPr lang="en-US" dirty="0"/>
              <a:t>Fourth level</a:t>
            </a:r>
          </a:p>
          <a:p>
            <a:pPr marL="2057400" lvl="4" indent="-228600" algn="l" defTabSz="914400" rtl="0" eaLnBrk="1" latinLnBrk="0" hangingPunct="1">
              <a:lnSpc>
                <a:spcPct val="90000"/>
              </a:lnSpc>
              <a:spcBef>
                <a:spcPts val="500"/>
              </a:spcBef>
              <a:buFont typeface="Arial" panose="020B0604020202020204" pitchFamily="34" charset="0"/>
              <a:buChar char="•"/>
            </a:pPr>
            <a:r>
              <a:rPr lang="en-US" dirty="0"/>
              <a:t>Fifth level</a:t>
            </a:r>
          </a:p>
        </p:txBody>
      </p:sp>
      <p:sp>
        <p:nvSpPr>
          <p:cNvPr id="5" name="Footer Placeholder 4"/>
          <p:cNvSpPr>
            <a:spLocks noGrp="1"/>
          </p:cNvSpPr>
          <p:nvPr>
            <p:ph type="ftr" sz="quarter" idx="3"/>
          </p:nvPr>
        </p:nvSpPr>
        <p:spPr>
          <a:xfrm>
            <a:off x="12192000" y="12946743"/>
            <a:ext cx="9163664" cy="296690"/>
          </a:xfrm>
          <a:prstGeom prst="rect">
            <a:avLst/>
          </a:prstGeom>
        </p:spPr>
        <p:txBody>
          <a:bodyPr vert="horz" lIns="91440" tIns="45720" rIns="91440" bIns="45720" rtlCol="0" anchor="ctr"/>
          <a:lstStyle>
            <a:lvl1pPr algn="r">
              <a:defRPr sz="1050" spc="200" baseline="0">
                <a:solidFill>
                  <a:schemeClr val="tx1"/>
                </a:solidFill>
              </a:defRPr>
            </a:lvl1pPr>
          </a:lstStyle>
          <a:p>
            <a:r>
              <a:rPr lang="en-US" dirty="0"/>
              <a:t>© 2019 GENERAL DYNAMICS INFORMATION TECHNOLOGY. ALL RIGHTS RESERVED.</a:t>
            </a:r>
          </a:p>
        </p:txBody>
      </p:sp>
      <p:sp>
        <p:nvSpPr>
          <p:cNvPr id="6" name="Slide Number Placeholder 5"/>
          <p:cNvSpPr>
            <a:spLocks noGrp="1"/>
          </p:cNvSpPr>
          <p:nvPr>
            <p:ph type="sldNum" sz="quarter" idx="4"/>
          </p:nvPr>
        </p:nvSpPr>
        <p:spPr>
          <a:xfrm>
            <a:off x="21621135" y="12938633"/>
            <a:ext cx="934066" cy="312910"/>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07024CDC-CF68-4D8C-9225-2260FB816485}" type="slidenum">
              <a:rPr lang="en-US" smtClean="0"/>
              <a:pPr/>
              <a:t>‹#›</a:t>
            </a:fld>
            <a:endParaRPr lang="en-US" dirty="0"/>
          </a:p>
        </p:txBody>
      </p:sp>
      <p:pic>
        <p:nvPicPr>
          <p:cNvPr id="32" name="gdit_sht_lg_rgb-01.png" descr="gdit_sht_lg_rgb-01.png">
            <a:extLst>
              <a:ext uri="{FF2B5EF4-FFF2-40B4-BE49-F238E27FC236}">
                <a16:creationId xmlns:a16="http://schemas.microsoft.com/office/drawing/2014/main" id="{FE10B9AB-D43A-204D-A798-B8D3D267D8D4}"/>
              </a:ext>
            </a:extLst>
          </p:cNvPr>
          <p:cNvPicPr>
            <a:picLocks noChangeAspect="1"/>
          </p:cNvPicPr>
          <p:nvPr userDrawn="1"/>
        </p:nvPicPr>
        <p:blipFill>
          <a:blip r:embed="rId28" cstate="screen">
            <a:extLst>
              <a:ext uri="{28A0092B-C50C-407E-A947-70E740481C1C}">
                <a14:useLocalDpi xmlns:a14="http://schemas.microsoft.com/office/drawing/2010/main"/>
              </a:ext>
            </a:extLst>
          </a:blip>
          <a:stretch>
            <a:fillRect/>
          </a:stretch>
        </p:blipFill>
        <p:spPr>
          <a:xfrm>
            <a:off x="1427970" y="12554778"/>
            <a:ext cx="2188255" cy="1080620"/>
          </a:xfrm>
          <a:prstGeom prst="rect">
            <a:avLst/>
          </a:prstGeom>
          <a:ln w="12700">
            <a:miter lim="400000"/>
          </a:ln>
        </p:spPr>
      </p:pic>
    </p:spTree>
    <p:extLst>
      <p:ext uri="{BB962C8B-B14F-4D97-AF65-F5344CB8AC3E}">
        <p14:creationId xmlns:p14="http://schemas.microsoft.com/office/powerpoint/2010/main" val="2194689521"/>
      </p:ext>
    </p:extLst>
  </p:cSld>
  <p:clrMap bg1="lt1" tx1="dk1" bg2="lt2" tx2="dk2" accent1="accent1" accent2="accent2" accent3="accent3" accent4="accent4" accent5="accent5" accent6="accent6" hlink="hlink" folHlink="folHlink"/>
  <p:sldLayoutIdLst>
    <p:sldLayoutId id="2147483662" r:id="rId1"/>
    <p:sldLayoutId id="2147483674" r:id="rId2"/>
    <p:sldLayoutId id="2147483677" r:id="rId3"/>
    <p:sldLayoutId id="2147483661" r:id="rId4"/>
    <p:sldLayoutId id="2147483663" r:id="rId5"/>
    <p:sldLayoutId id="2147483693" r:id="rId6"/>
    <p:sldLayoutId id="2147483697" r:id="rId7"/>
    <p:sldLayoutId id="2147483681" r:id="rId8"/>
    <p:sldLayoutId id="2147483682" r:id="rId9"/>
    <p:sldLayoutId id="2147483683" r:id="rId10"/>
    <p:sldLayoutId id="2147483685" r:id="rId11"/>
    <p:sldLayoutId id="2147483692" r:id="rId12"/>
    <p:sldLayoutId id="2147483666" r:id="rId13"/>
    <p:sldLayoutId id="2147483687" r:id="rId14"/>
    <p:sldLayoutId id="2147483664" r:id="rId15"/>
    <p:sldLayoutId id="2147483694" r:id="rId16"/>
    <p:sldLayoutId id="2147483679" r:id="rId17"/>
    <p:sldLayoutId id="2147483680" r:id="rId18"/>
    <p:sldLayoutId id="2147483684" r:id="rId19"/>
    <p:sldLayoutId id="2147483686" r:id="rId20"/>
    <p:sldLayoutId id="2147483695" r:id="rId21"/>
    <p:sldLayoutId id="2147483696" r:id="rId22"/>
    <p:sldLayoutId id="2147483667" r:id="rId23"/>
    <p:sldLayoutId id="2147483688" r:id="rId24"/>
    <p:sldLayoutId id="2147483689" r:id="rId25"/>
    <p:sldLayoutId id="2147483691" r:id="rId26"/>
  </p:sldLayoutIdLst>
  <p:hf hdr="0" dt="0"/>
  <p:txStyles>
    <p:titleStyle>
      <a:lvl1pPr algn="l" defTabSz="1828800" rtl="0" eaLnBrk="1" latinLnBrk="0" hangingPunct="1">
        <a:lnSpc>
          <a:spcPct val="90000"/>
        </a:lnSpc>
        <a:spcBef>
          <a:spcPct val="0"/>
        </a:spcBef>
        <a:buNone/>
        <a:defRPr lang="en-US" sz="4800" b="0" i="0" kern="1200" dirty="0">
          <a:solidFill>
            <a:schemeClr val="tx1"/>
          </a:solidFill>
          <a:latin typeface="Arial" panose="020B0604020202020204" pitchFamily="34" charset="0"/>
          <a:ea typeface="+mj-ea"/>
          <a:cs typeface="Arial" panose="020B0604020202020204" pitchFamily="34" charset="0"/>
        </a:defRPr>
      </a:lvl1pPr>
    </p:titleStyle>
    <p:bodyStyle>
      <a:lvl1pPr marL="0" indent="0" algn="l" defTabSz="1828800" rtl="0" eaLnBrk="1" latinLnBrk="0" hangingPunct="1">
        <a:lnSpc>
          <a:spcPct val="90000"/>
        </a:lnSpc>
        <a:spcBef>
          <a:spcPts val="2000"/>
        </a:spcBef>
        <a:buFont typeface="Arial" panose="020B0604020202020204" pitchFamily="34" charset="0"/>
        <a:buNone/>
        <a:defRPr lang="en-US" sz="2700" b="0" i="0" kern="1200" dirty="0" smtClean="0">
          <a:solidFill>
            <a:schemeClr val="tx1"/>
          </a:solidFill>
          <a:latin typeface="Arial" panose="020B0604020202020204" pitchFamily="34" charset="0"/>
          <a:ea typeface="+mn-ea"/>
          <a:cs typeface="Arial" panose="020B0604020202020204" pitchFamily="34" charset="0"/>
        </a:defRPr>
      </a:lvl1pPr>
      <a:lvl2pPr marL="914400" indent="-457200" algn="l" defTabSz="1828800" rtl="0" eaLnBrk="1" latinLnBrk="0" hangingPunct="1">
        <a:lnSpc>
          <a:spcPct val="90000"/>
        </a:lnSpc>
        <a:spcBef>
          <a:spcPts val="1000"/>
        </a:spcBef>
        <a:buFont typeface="Arial" panose="020B0604020202020204" pitchFamily="34" charset="0"/>
        <a:buChar char="•"/>
        <a:defRPr lang="en-US" sz="2700" b="0" i="0" kern="1200" dirty="0" smtClean="0">
          <a:solidFill>
            <a:schemeClr val="tx1"/>
          </a:solidFill>
          <a:latin typeface="Arial" panose="020B0604020202020204" pitchFamily="34" charset="0"/>
          <a:ea typeface="+mn-ea"/>
          <a:cs typeface="Arial" panose="020B0604020202020204" pitchFamily="34" charset="0"/>
        </a:defRPr>
      </a:lvl2pPr>
      <a:lvl3pPr marL="1371600" indent="-457200" algn="l" defTabSz="1828800" rtl="0" eaLnBrk="1" latinLnBrk="0" hangingPunct="1">
        <a:lnSpc>
          <a:spcPct val="90000"/>
        </a:lnSpc>
        <a:spcBef>
          <a:spcPts val="1000"/>
        </a:spcBef>
        <a:buFont typeface="Arial" panose="020B0604020202020204" pitchFamily="34" charset="0"/>
        <a:buChar char="•"/>
        <a:defRPr lang="en-US" sz="2700" b="0" i="0" kern="1200" dirty="0" smtClean="0">
          <a:solidFill>
            <a:schemeClr val="tx1"/>
          </a:solidFill>
          <a:latin typeface="Arial" panose="020B0604020202020204" pitchFamily="34" charset="0"/>
          <a:ea typeface="+mn-ea"/>
          <a:cs typeface="Arial" panose="020B0604020202020204" pitchFamily="34" charset="0"/>
        </a:defRPr>
      </a:lvl3pPr>
      <a:lvl4pPr marL="1828800" indent="-457200" algn="l" defTabSz="1828800" rtl="0" eaLnBrk="1" latinLnBrk="0" hangingPunct="1">
        <a:lnSpc>
          <a:spcPct val="90000"/>
        </a:lnSpc>
        <a:spcBef>
          <a:spcPts val="1000"/>
        </a:spcBef>
        <a:buFont typeface="Arial" panose="020B0604020202020204" pitchFamily="34" charset="0"/>
        <a:buChar char="•"/>
        <a:defRPr lang="en-US" sz="2700" b="0" i="0" kern="1200" dirty="0" smtClean="0">
          <a:solidFill>
            <a:schemeClr val="tx1"/>
          </a:solidFill>
          <a:latin typeface="Arial" panose="020B0604020202020204" pitchFamily="34" charset="0"/>
          <a:ea typeface="+mn-ea"/>
          <a:cs typeface="Arial" panose="020B0604020202020204" pitchFamily="34" charset="0"/>
        </a:defRPr>
      </a:lvl4pPr>
      <a:lvl5pPr marL="2286000" indent="-457200" algn="l" defTabSz="1828800" rtl="0" eaLnBrk="1" latinLnBrk="0" hangingPunct="1">
        <a:lnSpc>
          <a:spcPct val="90000"/>
        </a:lnSpc>
        <a:spcBef>
          <a:spcPts val="1000"/>
        </a:spcBef>
        <a:buFont typeface="Arial" panose="020B0604020202020204" pitchFamily="34" charset="0"/>
        <a:buChar char="•"/>
        <a:defRPr lang="en-US" sz="2700" b="0" i="0" kern="1200" dirty="0">
          <a:solidFill>
            <a:schemeClr val="tx1"/>
          </a:solidFill>
          <a:latin typeface="Arial" panose="020B0604020202020204" pitchFamily="34" charset="0"/>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36" userDrawn="1">
          <p15:clr>
            <a:srgbClr val="F26B43"/>
          </p15:clr>
        </p15:guide>
        <p15:guide id="2" pos="7680" userDrawn="1">
          <p15:clr>
            <a:srgbClr val="F26B43"/>
          </p15:clr>
        </p15:guide>
        <p15:guide id="3" pos="1152" userDrawn="1">
          <p15:clr>
            <a:srgbClr val="F26B43"/>
          </p15:clr>
        </p15:guide>
        <p15:guide id="4" pos="5112" userDrawn="1">
          <p15:clr>
            <a:srgbClr val="F26B43"/>
          </p15:clr>
        </p15:guide>
        <p15:guide id="5" pos="5704" userDrawn="1">
          <p15:clr>
            <a:srgbClr val="F26B43"/>
          </p15:clr>
        </p15:guide>
        <p15:guide id="6" pos="9648" userDrawn="1">
          <p15:clr>
            <a:srgbClr val="F26B43"/>
          </p15:clr>
        </p15:guide>
        <p15:guide id="7" pos="10252" userDrawn="1">
          <p15:clr>
            <a:srgbClr val="F26B43"/>
          </p15:clr>
        </p15:guide>
        <p15:guide id="8" pos="14208" userDrawn="1">
          <p15:clr>
            <a:srgbClr val="F26B43"/>
          </p15:clr>
        </p15:guide>
        <p15:guide id="9" orient="horz" pos="492" userDrawn="1">
          <p15:clr>
            <a:srgbClr val="F26B43"/>
          </p15:clr>
        </p15:guide>
        <p15:guide id="10" orient="horz" pos="7736" userDrawn="1">
          <p15:clr>
            <a:srgbClr val="F26B43"/>
          </p15:clr>
        </p15:guide>
        <p15:guide id="11" orient="horz" pos="1360" userDrawn="1">
          <p15:clr>
            <a:srgbClr val="F26B43"/>
          </p15:clr>
        </p15:guide>
        <p15:guide id="12" orient="horz" pos="1720" userDrawn="1">
          <p15:clr>
            <a:srgbClr val="F26B43"/>
          </p15:clr>
        </p15:guide>
        <p15:guide id="13" orient="horz" pos="373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emf"/></Relationships>
</file>

<file path=ppt/slides/_rels/slide1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1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10.png"/><Relationship Id="rId7" Type="http://schemas.openxmlformats.org/officeDocument/2006/relationships/image" Target="../media/image13.png"/><Relationship Id="rId12"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microsoft.com/office/2007/relationships/hdphoto" Target="../media/hdphoto1.wdp"/><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8.emf"/><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96251" y="2617959"/>
            <a:ext cx="13140585" cy="2932881"/>
          </a:xfrm>
        </p:spPr>
        <p:txBody>
          <a:bodyPr>
            <a:noAutofit/>
          </a:bodyPr>
          <a:lstStyle/>
          <a:p>
            <a:br>
              <a:rPr lang="en-US" sz="6600" dirty="0"/>
            </a:br>
            <a:r>
              <a:rPr lang="en-US" sz="6600" b="1" dirty="0"/>
              <a:t>4Sight</a:t>
            </a:r>
            <a:br>
              <a:rPr lang="en-US" sz="6600" b="1" dirty="0"/>
            </a:br>
            <a:r>
              <a:rPr lang="en-US" sz="4000" dirty="0"/>
              <a:t>Overview and Demonstration</a:t>
            </a:r>
            <a:br>
              <a:rPr lang="en-US" sz="6600" b="1" dirty="0"/>
            </a:br>
            <a:endParaRPr lang="en-US" sz="6600" dirty="0"/>
          </a:p>
        </p:txBody>
      </p:sp>
    </p:spTree>
    <p:extLst>
      <p:ext uri="{BB962C8B-B14F-4D97-AF65-F5344CB8AC3E}">
        <p14:creationId xmlns:p14="http://schemas.microsoft.com/office/powerpoint/2010/main" val="122506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Document Library</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10</a:t>
            </a:fld>
            <a:endParaRPr lang="en-US"/>
          </a:p>
        </p:txBody>
      </p:sp>
      <p:pic>
        <p:nvPicPr>
          <p:cNvPr id="7" name="Picture 6"/>
          <p:cNvPicPr>
            <a:picLocks noChangeAspect="1"/>
          </p:cNvPicPr>
          <p:nvPr/>
        </p:nvPicPr>
        <p:blipFill>
          <a:blip r:embed="rId2"/>
          <a:stretch>
            <a:fillRect/>
          </a:stretch>
        </p:blipFill>
        <p:spPr>
          <a:xfrm>
            <a:off x="1828800" y="1511194"/>
            <a:ext cx="1036410" cy="1219306"/>
          </a:xfrm>
          <a:prstGeom prst="rect">
            <a:avLst/>
          </a:prstGeom>
        </p:spPr>
      </p:pic>
      <p:sp>
        <p:nvSpPr>
          <p:cNvPr id="6" name="Rectangle 5"/>
          <p:cNvSpPr/>
          <p:nvPr/>
        </p:nvSpPr>
        <p:spPr>
          <a:xfrm>
            <a:off x="3067050" y="1511195"/>
            <a:ext cx="14687550" cy="3539430"/>
          </a:xfrm>
          <a:prstGeom prst="rect">
            <a:avLst/>
          </a:prstGeom>
        </p:spPr>
        <p:txBody>
          <a:bodyPr wrap="square">
            <a:spAutoFit/>
          </a:bodyPr>
          <a:lstStyle/>
          <a:p>
            <a:r>
              <a:rPr lang="en-US" sz="2400" dirty="0"/>
              <a:t>A role based module to serve as a library or repository of documentation.</a:t>
            </a:r>
          </a:p>
          <a:p>
            <a:endParaRPr lang="en-US" sz="2000" dirty="0"/>
          </a:p>
          <a:p>
            <a:pPr marL="457200" indent="-457200">
              <a:buFont typeface="Arial" panose="020B0604020202020204" pitchFamily="34" charset="0"/>
              <a:buChar char="•"/>
            </a:pPr>
            <a:r>
              <a:rPr lang="en-US" sz="2000" dirty="0"/>
              <a:t>Upload/Download working drafts or delivered documents. </a:t>
            </a:r>
          </a:p>
          <a:p>
            <a:pPr marL="457200" indent="-457200">
              <a:buFont typeface="Arial" panose="020B0604020202020204" pitchFamily="34" charset="0"/>
              <a:buChar char="•"/>
            </a:pPr>
            <a:r>
              <a:rPr lang="en-US" sz="2000" dirty="0"/>
              <a:t>Access is both role based and staff position based.</a:t>
            </a:r>
          </a:p>
          <a:p>
            <a:pPr marL="457200" lvl="0" indent="-457200">
              <a:buFont typeface="Arial" panose="020B0604020202020204" pitchFamily="34" charset="0"/>
              <a:buChar char="•"/>
            </a:pPr>
            <a:r>
              <a:rPr lang="en-US" sz="2000" dirty="0"/>
              <a:t>Store contract deliverables</a:t>
            </a:r>
          </a:p>
          <a:p>
            <a:pPr marL="457200" lvl="0" indent="-457200">
              <a:buFont typeface="Arial" panose="020B0604020202020204" pitchFamily="34" charset="0"/>
              <a:buChar char="•"/>
            </a:pPr>
            <a:r>
              <a:rPr lang="en-US" sz="2000" dirty="0"/>
              <a:t>Subscribe to updates</a:t>
            </a:r>
          </a:p>
          <a:p>
            <a:pPr marL="457200" lvl="0" indent="-457200">
              <a:buFont typeface="Arial" panose="020B0604020202020204" pitchFamily="34" charset="0"/>
              <a:buChar char="•"/>
            </a:pPr>
            <a:r>
              <a:rPr lang="en-US" sz="2000" dirty="0"/>
              <a:t>Team access for all contract deliverables and other ad hoc reports</a:t>
            </a:r>
          </a:p>
          <a:p>
            <a:pPr marL="457200" lvl="0" indent="-457200">
              <a:buFont typeface="Arial" panose="020B0604020202020204" pitchFamily="34" charset="0"/>
              <a:buChar char="•"/>
            </a:pPr>
            <a:r>
              <a:rPr lang="en-US" sz="2000" dirty="0"/>
              <a:t>Public and private folder structures and libraries</a:t>
            </a:r>
          </a:p>
          <a:p>
            <a:pPr marL="457200" lvl="0" indent="-457200">
              <a:buFont typeface="Arial" panose="020B0604020202020204" pitchFamily="34" charset="0"/>
              <a:buChar char="•"/>
            </a:pPr>
            <a:r>
              <a:rPr lang="en-US" sz="2000" dirty="0"/>
              <a:t>Folder and Library subscriptions enabling the ability for users to receive email alerts on document uploads and changes.</a:t>
            </a:r>
          </a:p>
          <a:p>
            <a:pPr marL="457200" indent="-457200">
              <a:buFont typeface="Arial" panose="020B0604020202020204" pitchFamily="34" charset="0"/>
              <a:buChar char="•"/>
            </a:pPr>
            <a:endParaRPr lang="en-US" sz="2000" b="1" i="1" dirty="0">
              <a:solidFill>
                <a:srgbClr val="FF0000"/>
              </a:solidFill>
            </a:endParaRPr>
          </a:p>
          <a:p>
            <a:pPr marL="457200" indent="-457200">
              <a:buFont typeface="Arial" panose="020B0604020202020204" pitchFamily="34" charset="0"/>
              <a:buChar char="•"/>
            </a:pPr>
            <a:endParaRPr lang="en-US" sz="2000" dirty="0"/>
          </a:p>
        </p:txBody>
      </p:sp>
      <p:pic>
        <p:nvPicPr>
          <p:cNvPr id="3" name="Picture 2"/>
          <p:cNvPicPr>
            <a:picLocks noChangeAspect="1"/>
          </p:cNvPicPr>
          <p:nvPr/>
        </p:nvPicPr>
        <p:blipFill>
          <a:blip r:embed="rId3"/>
          <a:stretch>
            <a:fillRect/>
          </a:stretch>
        </p:blipFill>
        <p:spPr>
          <a:xfrm>
            <a:off x="1828799" y="4572000"/>
            <a:ext cx="17172427" cy="8259953"/>
          </a:xfrm>
          <a:prstGeom prst="rect">
            <a:avLst/>
          </a:prstGeom>
        </p:spPr>
      </p:pic>
    </p:spTree>
    <p:extLst>
      <p:ext uri="{BB962C8B-B14F-4D97-AF65-F5344CB8AC3E}">
        <p14:creationId xmlns:p14="http://schemas.microsoft.com/office/powerpoint/2010/main" val="294217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normAutofit/>
          </a:bodyPr>
          <a:lstStyle/>
          <a:p>
            <a:r>
              <a:rPr lang="en-US" dirty="0">
                <a:latin typeface="+mn-lt"/>
              </a:rPr>
              <a:t>Purchase Requests</a:t>
            </a:r>
          </a:p>
        </p:txBody>
      </p:sp>
      <p:sp>
        <p:nvSpPr>
          <p:cNvPr id="4" name="Footer Placeholder 3"/>
          <p:cNvSpPr>
            <a:spLocks noGrp="1"/>
          </p:cNvSpPr>
          <p:nvPr>
            <p:ph type="ftr" sz="quarter" idx="11"/>
          </p:nvPr>
        </p:nvSpPr>
        <p:spPr/>
        <p:txBody>
          <a:bodyPr/>
          <a:lstStyle/>
          <a:p>
            <a:r>
              <a:rPr lang="en-US" sz="1000" dirty="0"/>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z="1000" smtClean="0">
                <a:latin typeface="+mn-lt"/>
              </a:rPr>
              <a:t>11</a:t>
            </a:fld>
            <a:endParaRPr lang="en-US" sz="1000" dirty="0">
              <a:latin typeface="+mn-lt"/>
            </a:endParaRPr>
          </a:p>
        </p:txBody>
      </p:sp>
      <p:pic>
        <p:nvPicPr>
          <p:cNvPr id="6" name="Picture 5"/>
          <p:cNvPicPr>
            <a:picLocks noChangeAspect="1"/>
          </p:cNvPicPr>
          <p:nvPr/>
        </p:nvPicPr>
        <p:blipFill>
          <a:blip r:embed="rId2"/>
          <a:stretch>
            <a:fillRect/>
          </a:stretch>
        </p:blipFill>
        <p:spPr>
          <a:xfrm>
            <a:off x="1828800" y="1518504"/>
            <a:ext cx="1048603" cy="1219306"/>
          </a:xfrm>
          <a:prstGeom prst="rect">
            <a:avLst/>
          </a:prstGeom>
        </p:spPr>
      </p:pic>
      <p:pic>
        <p:nvPicPr>
          <p:cNvPr id="7" name="Picture 6"/>
          <p:cNvPicPr>
            <a:picLocks noChangeAspect="1"/>
          </p:cNvPicPr>
          <p:nvPr/>
        </p:nvPicPr>
        <p:blipFill>
          <a:blip r:embed="rId3"/>
          <a:stretch>
            <a:fillRect/>
          </a:stretch>
        </p:blipFill>
        <p:spPr>
          <a:xfrm>
            <a:off x="1828799" y="4457700"/>
            <a:ext cx="20726401" cy="8226933"/>
          </a:xfrm>
          <a:prstGeom prst="rect">
            <a:avLst/>
          </a:prstGeom>
        </p:spPr>
      </p:pic>
      <p:sp>
        <p:nvSpPr>
          <p:cNvPr id="8" name="Rectangle 7"/>
          <p:cNvSpPr/>
          <p:nvPr/>
        </p:nvSpPr>
        <p:spPr>
          <a:xfrm>
            <a:off x="3112770" y="1518505"/>
            <a:ext cx="11049000" cy="3970318"/>
          </a:xfrm>
          <a:prstGeom prst="rect">
            <a:avLst/>
          </a:prstGeom>
        </p:spPr>
        <p:txBody>
          <a:bodyPr wrap="square">
            <a:spAutoFit/>
          </a:bodyPr>
          <a:lstStyle/>
          <a:p>
            <a:r>
              <a:rPr lang="en-US" sz="2400" dirty="0"/>
              <a:t>A tailored workflow that enables users to request material and gain approval for purchase from authorized personnel, then generate a requisition and make available to the buyer for fulfillment</a:t>
            </a:r>
            <a:r>
              <a:rPr lang="en-US" sz="2000" dirty="0"/>
              <a:t>. </a:t>
            </a:r>
          </a:p>
          <a:p>
            <a:r>
              <a:rPr lang="en-US" sz="2000" dirty="0"/>
              <a:t> </a:t>
            </a:r>
          </a:p>
          <a:p>
            <a:pPr marL="457200" indent="-457200">
              <a:buFont typeface="Arial" panose="020B0604020202020204" pitchFamily="34" charset="0"/>
              <a:buChar char="•"/>
            </a:pPr>
            <a:r>
              <a:rPr lang="en-US" sz="2000" dirty="0"/>
              <a:t>Mechanism for creating purchase requests</a:t>
            </a:r>
          </a:p>
          <a:p>
            <a:pPr marL="457200" indent="-457200">
              <a:buFont typeface="Arial" panose="020B0604020202020204" pitchFamily="34" charset="0"/>
              <a:buChar char="•"/>
            </a:pPr>
            <a:r>
              <a:rPr lang="en-US" sz="2000" dirty="0"/>
              <a:t>Creating contract required property requests</a:t>
            </a:r>
          </a:p>
          <a:p>
            <a:pPr marL="457200" indent="-457200">
              <a:buFont typeface="Arial" panose="020B0604020202020204" pitchFamily="34" charset="0"/>
              <a:buChar char="•"/>
            </a:pPr>
            <a:r>
              <a:rPr lang="en-US" sz="2000" dirty="0"/>
              <a:t>Workflow to request material and gain approvals</a:t>
            </a:r>
          </a:p>
          <a:p>
            <a:endParaRPr lang="en-US" sz="2000" dirty="0"/>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148803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Risk Management</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12</a:t>
            </a:fld>
            <a:endParaRPr lang="en-US"/>
          </a:p>
        </p:txBody>
      </p:sp>
      <p:pic>
        <p:nvPicPr>
          <p:cNvPr id="6" name="Picture 5"/>
          <p:cNvPicPr>
            <a:picLocks noChangeAspect="1"/>
          </p:cNvPicPr>
          <p:nvPr/>
        </p:nvPicPr>
        <p:blipFill>
          <a:blip r:embed="rId2"/>
          <a:stretch>
            <a:fillRect/>
          </a:stretch>
        </p:blipFill>
        <p:spPr>
          <a:xfrm>
            <a:off x="1828800" y="1517291"/>
            <a:ext cx="1024217" cy="1213209"/>
          </a:xfrm>
          <a:prstGeom prst="rect">
            <a:avLst/>
          </a:prstGeom>
        </p:spPr>
      </p:pic>
      <p:sp>
        <p:nvSpPr>
          <p:cNvPr id="7" name="Rectangle 6"/>
          <p:cNvSpPr/>
          <p:nvPr/>
        </p:nvSpPr>
        <p:spPr>
          <a:xfrm>
            <a:off x="3044190" y="1517291"/>
            <a:ext cx="12192000" cy="2000548"/>
          </a:xfrm>
          <a:prstGeom prst="rect">
            <a:avLst/>
          </a:prstGeom>
        </p:spPr>
        <p:txBody>
          <a:bodyPr>
            <a:spAutoFit/>
          </a:bodyPr>
          <a:lstStyle/>
          <a:p>
            <a:r>
              <a:rPr lang="en-US" sz="2400" dirty="0"/>
              <a:t>A module to easily manage program risks in alignment with company best practices.  </a:t>
            </a:r>
          </a:p>
          <a:p>
            <a:pPr marL="285750" lvl="0" indent="-285750">
              <a:buFont typeface="Arial" panose="020B0604020202020204" pitchFamily="34" charset="0"/>
              <a:buChar char="•"/>
            </a:pPr>
            <a:r>
              <a:rPr lang="en-US" sz="2000" dirty="0"/>
              <a:t>Risk identification, response and control</a:t>
            </a:r>
          </a:p>
          <a:p>
            <a:pPr marL="285750" lvl="0" indent="-285750">
              <a:buFont typeface="Arial" panose="020B0604020202020204" pitchFamily="34" charset="0"/>
              <a:buChar char="•"/>
            </a:pPr>
            <a:r>
              <a:rPr lang="en-US" sz="2000" dirty="0"/>
              <a:t>Probability and impact modeling supporting contingency budgeting	</a:t>
            </a:r>
          </a:p>
          <a:p>
            <a:pPr marL="285750" indent="-285750">
              <a:buFont typeface="Arial" panose="020B0604020202020204" pitchFamily="34" charset="0"/>
              <a:buChar char="•"/>
            </a:pPr>
            <a:r>
              <a:rPr lang="en-US" sz="2000" dirty="0"/>
              <a:t>The Risk module guides end users through the risk management process from identification, risk response, and risk control.  Probability and impact inputs are used for determining a contingency reserve budget for the risk. </a:t>
            </a:r>
          </a:p>
        </p:txBody>
      </p:sp>
      <p:pic>
        <p:nvPicPr>
          <p:cNvPr id="3" name="Picture 2"/>
          <p:cNvPicPr>
            <a:picLocks noChangeAspect="1"/>
          </p:cNvPicPr>
          <p:nvPr/>
        </p:nvPicPr>
        <p:blipFill>
          <a:blip r:embed="rId3"/>
          <a:stretch>
            <a:fillRect/>
          </a:stretch>
        </p:blipFill>
        <p:spPr>
          <a:xfrm>
            <a:off x="1646304" y="4861839"/>
            <a:ext cx="10050011" cy="5729681"/>
          </a:xfrm>
          <a:prstGeom prst="rect">
            <a:avLst/>
          </a:prstGeom>
        </p:spPr>
      </p:pic>
      <p:pic>
        <p:nvPicPr>
          <p:cNvPr id="8" name="Picture 7"/>
          <p:cNvPicPr>
            <a:picLocks noChangeAspect="1"/>
          </p:cNvPicPr>
          <p:nvPr/>
        </p:nvPicPr>
        <p:blipFill>
          <a:blip r:embed="rId4"/>
          <a:stretch>
            <a:fillRect/>
          </a:stretch>
        </p:blipFill>
        <p:spPr>
          <a:xfrm>
            <a:off x="11849100" y="4861839"/>
            <a:ext cx="11635660" cy="5729681"/>
          </a:xfrm>
          <a:prstGeom prst="rect">
            <a:avLst/>
          </a:prstGeom>
        </p:spPr>
      </p:pic>
    </p:spTree>
    <p:extLst>
      <p:ext uri="{BB962C8B-B14F-4D97-AF65-F5344CB8AC3E}">
        <p14:creationId xmlns:p14="http://schemas.microsoft.com/office/powerpoint/2010/main" val="1719646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Training</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13</a:t>
            </a:fld>
            <a:endParaRPr lang="en-US"/>
          </a:p>
        </p:txBody>
      </p:sp>
      <p:pic>
        <p:nvPicPr>
          <p:cNvPr id="6" name="Picture 5"/>
          <p:cNvPicPr>
            <a:picLocks noChangeAspect="1"/>
          </p:cNvPicPr>
          <p:nvPr/>
        </p:nvPicPr>
        <p:blipFill>
          <a:blip r:embed="rId2"/>
          <a:stretch>
            <a:fillRect/>
          </a:stretch>
        </p:blipFill>
        <p:spPr>
          <a:xfrm>
            <a:off x="1828800" y="1511194"/>
            <a:ext cx="1036410" cy="1219306"/>
          </a:xfrm>
          <a:prstGeom prst="rect">
            <a:avLst/>
          </a:prstGeom>
        </p:spPr>
      </p:pic>
      <p:sp>
        <p:nvSpPr>
          <p:cNvPr id="7" name="Rectangle 6"/>
          <p:cNvSpPr/>
          <p:nvPr/>
        </p:nvSpPr>
        <p:spPr>
          <a:xfrm>
            <a:off x="3135630" y="1511194"/>
            <a:ext cx="12192000" cy="2246769"/>
          </a:xfrm>
          <a:prstGeom prst="rect">
            <a:avLst/>
          </a:prstGeom>
        </p:spPr>
        <p:txBody>
          <a:bodyPr>
            <a:spAutoFit/>
          </a:bodyPr>
          <a:lstStyle/>
          <a:p>
            <a:pPr marL="457200" indent="-457200">
              <a:buFont typeface="Arial" panose="020B0604020202020204" pitchFamily="34" charset="0"/>
              <a:buChar char="•"/>
            </a:pPr>
            <a:r>
              <a:rPr lang="en-US" sz="2000" dirty="0"/>
              <a:t>Track certification standing and training history and deliver project training </a:t>
            </a:r>
          </a:p>
          <a:p>
            <a:pPr marL="457200" lvl="0" indent="-457200">
              <a:buFont typeface="Arial" panose="020B0604020202020204" pitchFamily="34" charset="0"/>
              <a:buChar char="•"/>
            </a:pPr>
            <a:r>
              <a:rPr lang="en-US" sz="2000" dirty="0"/>
              <a:t>Define and track training requirements and adherence by job category</a:t>
            </a:r>
          </a:p>
          <a:p>
            <a:pPr marL="457200" lvl="0" indent="-457200">
              <a:buFont typeface="Arial" panose="020B0604020202020204" pitchFamily="34" charset="0"/>
              <a:buChar char="•"/>
            </a:pPr>
            <a:r>
              <a:rPr lang="en-US" sz="2000" dirty="0"/>
              <a:t>Manage training assignment and reports for all personnel, including subcontractors</a:t>
            </a:r>
          </a:p>
          <a:p>
            <a:pPr marL="457200" lvl="0" indent="-457200">
              <a:buFont typeface="Arial" panose="020B0604020202020204" pitchFamily="34" charset="0"/>
              <a:buChar char="•"/>
            </a:pPr>
            <a:r>
              <a:rPr lang="en-US" sz="2000" dirty="0"/>
              <a:t>Deliver training to personnel and organize classes </a:t>
            </a:r>
          </a:p>
          <a:p>
            <a:pPr marL="457200" indent="-457200">
              <a:buFont typeface="Arial" panose="020B0604020202020204" pitchFamily="34" charset="0"/>
              <a:buChar char="•"/>
            </a:pPr>
            <a:r>
              <a:rPr lang="en-US" sz="2000" dirty="0"/>
              <a:t>Manage certifications, licenses, classroom training, external training, computer based training and job task training. </a:t>
            </a:r>
            <a:endParaRPr lang="en-US" sz="2000" b="1" i="1" dirty="0">
              <a:solidFill>
                <a:srgbClr val="FF0000"/>
              </a:solidFill>
            </a:endParaRPr>
          </a:p>
          <a:p>
            <a:endParaRPr lang="en-US" sz="2000" dirty="0"/>
          </a:p>
        </p:txBody>
      </p:sp>
      <p:pic>
        <p:nvPicPr>
          <p:cNvPr id="3" name="Picture 2"/>
          <p:cNvPicPr>
            <a:picLocks noChangeAspect="1"/>
          </p:cNvPicPr>
          <p:nvPr/>
        </p:nvPicPr>
        <p:blipFill>
          <a:blip r:embed="rId3"/>
          <a:stretch>
            <a:fillRect/>
          </a:stretch>
        </p:blipFill>
        <p:spPr>
          <a:xfrm>
            <a:off x="1828800" y="3659708"/>
            <a:ext cx="9806940" cy="9252746"/>
          </a:xfrm>
          <a:prstGeom prst="rect">
            <a:avLst/>
          </a:prstGeom>
        </p:spPr>
      </p:pic>
      <p:pic>
        <p:nvPicPr>
          <p:cNvPr id="8" name="Picture 7"/>
          <p:cNvPicPr>
            <a:picLocks noChangeAspect="1"/>
          </p:cNvPicPr>
          <p:nvPr/>
        </p:nvPicPr>
        <p:blipFill>
          <a:blip r:embed="rId4"/>
          <a:stretch>
            <a:fillRect/>
          </a:stretch>
        </p:blipFill>
        <p:spPr>
          <a:xfrm>
            <a:off x="12095218" y="3659708"/>
            <a:ext cx="10459983" cy="8087616"/>
          </a:xfrm>
          <a:prstGeom prst="rect">
            <a:avLst/>
          </a:prstGeom>
        </p:spPr>
      </p:pic>
    </p:spTree>
    <p:extLst>
      <p:ext uri="{BB962C8B-B14F-4D97-AF65-F5344CB8AC3E}">
        <p14:creationId xmlns:p14="http://schemas.microsoft.com/office/powerpoint/2010/main" val="1325406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Quality / Safety Plans &amp; Records</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14</a:t>
            </a:fld>
            <a:endParaRPr lang="en-US"/>
          </a:p>
        </p:txBody>
      </p:sp>
      <p:pic>
        <p:nvPicPr>
          <p:cNvPr id="7" name="Picture 6"/>
          <p:cNvPicPr>
            <a:picLocks noChangeAspect="1"/>
          </p:cNvPicPr>
          <p:nvPr/>
        </p:nvPicPr>
        <p:blipFill>
          <a:blip r:embed="rId2"/>
          <a:stretch>
            <a:fillRect/>
          </a:stretch>
        </p:blipFill>
        <p:spPr>
          <a:xfrm>
            <a:off x="1828800" y="1517291"/>
            <a:ext cx="1048603" cy="1213209"/>
          </a:xfrm>
          <a:prstGeom prst="rect">
            <a:avLst/>
          </a:prstGeom>
        </p:spPr>
      </p:pic>
      <p:sp>
        <p:nvSpPr>
          <p:cNvPr id="6" name="Rectangle 5"/>
          <p:cNvSpPr/>
          <p:nvPr/>
        </p:nvSpPr>
        <p:spPr>
          <a:xfrm>
            <a:off x="3101340" y="1517291"/>
            <a:ext cx="19453860" cy="4647426"/>
          </a:xfrm>
          <a:prstGeom prst="rect">
            <a:avLst/>
          </a:prstGeom>
        </p:spPr>
        <p:txBody>
          <a:bodyPr wrap="square">
            <a:spAutoFit/>
          </a:bodyPr>
          <a:lstStyle/>
          <a:p>
            <a:r>
              <a:rPr lang="en-US" sz="2400" dirty="0"/>
              <a:t>A convenient pipeline dashboard that enables management of inspections and audits, and to implement change.  This module provides inspection planning tools and complete visibility of all active findings with the ability to drill down into the details of those findings.   Workflow documentation, corrective actions, preventive actions, root cause analysis, verification of effectiveness are all provided in this module.</a:t>
            </a:r>
          </a:p>
          <a:p>
            <a:endParaRPr lang="en-US" sz="2400" dirty="0"/>
          </a:p>
          <a:p>
            <a:pPr marL="457200" lvl="0" indent="-457200">
              <a:buFont typeface="Arial" panose="020B0604020202020204" pitchFamily="34" charset="0"/>
              <a:buChar char="•"/>
            </a:pPr>
            <a:r>
              <a:rPr lang="en-US" sz="2000" dirty="0"/>
              <a:t>Manage inspections and audits</a:t>
            </a:r>
          </a:p>
          <a:p>
            <a:pPr marL="457200" lvl="0" indent="-457200">
              <a:buFont typeface="Arial" panose="020B0604020202020204" pitchFamily="34" charset="0"/>
              <a:buChar char="•"/>
            </a:pPr>
            <a:r>
              <a:rPr lang="en-US" sz="2000" dirty="0"/>
              <a:t>View list of all active findings</a:t>
            </a:r>
          </a:p>
          <a:p>
            <a:pPr marL="457200" lvl="0" indent="-457200">
              <a:buFont typeface="Arial" panose="020B0604020202020204" pitchFamily="34" charset="0"/>
              <a:buChar char="•"/>
            </a:pPr>
            <a:r>
              <a:rPr lang="en-US" sz="2000" dirty="0"/>
              <a:t>Manage preventative and corrective actions</a:t>
            </a:r>
          </a:p>
          <a:p>
            <a:pPr marL="457200" lvl="0" indent="-457200">
              <a:buFont typeface="Arial" panose="020B0604020202020204" pitchFamily="34" charset="0"/>
              <a:buChar char="•"/>
            </a:pPr>
            <a:r>
              <a:rPr lang="en-US" sz="2000" dirty="0"/>
              <a:t>Track root cause analysis</a:t>
            </a:r>
          </a:p>
          <a:p>
            <a:pPr marL="457200" lvl="0" indent="-457200">
              <a:buFont typeface="Arial" panose="020B0604020202020204" pitchFamily="34" charset="0"/>
              <a:buChar char="•"/>
            </a:pPr>
            <a:r>
              <a:rPr lang="en-US" sz="2000" dirty="0"/>
              <a:t>Perform quality analysis</a:t>
            </a:r>
          </a:p>
          <a:p>
            <a:pPr marL="457200" lvl="0" indent="-457200">
              <a:buFont typeface="Arial" panose="020B0604020202020204" pitchFamily="34" charset="0"/>
              <a:buChar char="•"/>
            </a:pPr>
            <a:r>
              <a:rPr lang="en-US" sz="2000" dirty="0"/>
              <a:t>Summary list of items requiring user’s action. </a:t>
            </a:r>
          </a:p>
          <a:p>
            <a:pPr marL="457200" lvl="0" indent="-457200">
              <a:buFont typeface="Arial" panose="020B0604020202020204" pitchFamily="34" charset="0"/>
              <a:buChar char="•"/>
            </a:pPr>
            <a:r>
              <a:rPr lang="en-US" sz="2000" dirty="0"/>
              <a:t>Quality Managers determine the level of workflow they desire for any given finding.  Charts and reports assist with analysis and trending. </a:t>
            </a:r>
          </a:p>
          <a:p>
            <a:pPr marL="457200" lvl="0" indent="-457200">
              <a:buFont typeface="Arial" panose="020B0604020202020204" pitchFamily="34" charset="0"/>
              <a:buChar char="•"/>
            </a:pPr>
            <a:r>
              <a:rPr lang="en-US" sz="2000" dirty="0"/>
              <a:t>The Contract Finding Pipeline enables viewing, tracking and measuring results associated with all audit and inspection programs.</a:t>
            </a:r>
          </a:p>
          <a:p>
            <a:pPr marL="457200" indent="-457200">
              <a:buFont typeface="Arial" panose="020B0604020202020204" pitchFamily="34" charset="0"/>
              <a:buChar char="•"/>
            </a:pPr>
            <a:endParaRPr lang="en-US" sz="2000" b="1" i="1" dirty="0">
              <a:solidFill>
                <a:srgbClr val="FF0000"/>
              </a:solidFill>
            </a:endParaRPr>
          </a:p>
          <a:p>
            <a:endParaRPr lang="en-US" sz="2000" dirty="0"/>
          </a:p>
        </p:txBody>
      </p:sp>
      <p:pic>
        <p:nvPicPr>
          <p:cNvPr id="3" name="Picture 2"/>
          <p:cNvPicPr>
            <a:picLocks noChangeAspect="1"/>
          </p:cNvPicPr>
          <p:nvPr/>
        </p:nvPicPr>
        <p:blipFill>
          <a:blip r:embed="rId3"/>
          <a:stretch>
            <a:fillRect/>
          </a:stretch>
        </p:blipFill>
        <p:spPr>
          <a:xfrm>
            <a:off x="1828799" y="5836920"/>
            <a:ext cx="20726401" cy="6960657"/>
          </a:xfrm>
          <a:prstGeom prst="rect">
            <a:avLst/>
          </a:prstGeom>
        </p:spPr>
      </p:pic>
    </p:spTree>
    <p:extLst>
      <p:ext uri="{BB962C8B-B14F-4D97-AF65-F5344CB8AC3E}">
        <p14:creationId xmlns:p14="http://schemas.microsoft.com/office/powerpoint/2010/main" val="1947789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ROM Estimates &amp; Approval Records</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15</a:t>
            </a:fld>
            <a:endParaRPr lang="en-US"/>
          </a:p>
        </p:txBody>
      </p:sp>
      <p:pic>
        <p:nvPicPr>
          <p:cNvPr id="6" name="Picture 5"/>
          <p:cNvPicPr>
            <a:picLocks noChangeAspect="1"/>
          </p:cNvPicPr>
          <p:nvPr/>
        </p:nvPicPr>
        <p:blipFill>
          <a:blip r:embed="rId2"/>
          <a:stretch>
            <a:fillRect/>
          </a:stretch>
        </p:blipFill>
        <p:spPr>
          <a:xfrm>
            <a:off x="1828800" y="1517291"/>
            <a:ext cx="1048603" cy="1213209"/>
          </a:xfrm>
          <a:prstGeom prst="rect">
            <a:avLst/>
          </a:prstGeom>
        </p:spPr>
      </p:pic>
      <p:pic>
        <p:nvPicPr>
          <p:cNvPr id="7" name="Picture 6"/>
          <p:cNvPicPr>
            <a:picLocks noChangeAspect="1"/>
          </p:cNvPicPr>
          <p:nvPr/>
        </p:nvPicPr>
        <p:blipFill>
          <a:blip r:embed="rId3"/>
          <a:stretch>
            <a:fillRect/>
          </a:stretch>
        </p:blipFill>
        <p:spPr>
          <a:xfrm>
            <a:off x="1828799" y="5474970"/>
            <a:ext cx="20726401" cy="7347033"/>
          </a:xfrm>
          <a:prstGeom prst="rect">
            <a:avLst/>
          </a:prstGeom>
        </p:spPr>
      </p:pic>
      <p:sp>
        <p:nvSpPr>
          <p:cNvPr id="8" name="Rectangle 7"/>
          <p:cNvSpPr/>
          <p:nvPr/>
        </p:nvSpPr>
        <p:spPr>
          <a:xfrm>
            <a:off x="3215640" y="1510582"/>
            <a:ext cx="13163550" cy="4216539"/>
          </a:xfrm>
          <a:prstGeom prst="rect">
            <a:avLst/>
          </a:prstGeom>
        </p:spPr>
        <p:txBody>
          <a:bodyPr wrap="square">
            <a:spAutoFit/>
          </a:bodyPr>
          <a:lstStyle/>
          <a:p>
            <a:r>
              <a:rPr lang="en-US" sz="2400" dirty="0"/>
              <a:t>A tailored workflow enables users to complete cost estimates for customers quickly and easily. </a:t>
            </a:r>
          </a:p>
          <a:p>
            <a:endParaRPr lang="en-US" sz="2400" dirty="0"/>
          </a:p>
          <a:p>
            <a:pPr marL="457200" lvl="0" indent="-457200">
              <a:buFont typeface="Arial" panose="020B0604020202020204" pitchFamily="34" charset="0"/>
              <a:buChar char="•"/>
            </a:pPr>
            <a:r>
              <a:rPr lang="en-US" sz="2000" dirty="0"/>
              <a:t>Customer ability to submit ROM requests, track, monitor and approve</a:t>
            </a:r>
          </a:p>
          <a:p>
            <a:pPr marL="457200" lvl="0" indent="-457200">
              <a:buFont typeface="Arial" panose="020B0604020202020204" pitchFamily="34" charset="0"/>
              <a:buChar char="•"/>
            </a:pPr>
            <a:r>
              <a:rPr lang="en-US" sz="2000" dirty="0"/>
              <a:t>Excel templates to create ROMs</a:t>
            </a:r>
          </a:p>
          <a:p>
            <a:pPr marL="457200" lvl="0" indent="-457200">
              <a:buFont typeface="Arial" panose="020B0604020202020204" pitchFamily="34" charset="0"/>
              <a:buChar char="•"/>
            </a:pPr>
            <a:r>
              <a:rPr lang="en-US" sz="2000" dirty="0"/>
              <a:t>Comment tools to track discussion with customer</a:t>
            </a:r>
          </a:p>
          <a:p>
            <a:pPr marL="457200" lvl="0" indent="-457200">
              <a:buFont typeface="Arial" panose="020B0604020202020204" pitchFamily="34" charset="0"/>
              <a:buChar char="•"/>
            </a:pPr>
            <a:r>
              <a:rPr lang="en-US" sz="2000" dirty="0"/>
              <a:t>Easy access worldwide to retrieve ROMs</a:t>
            </a:r>
          </a:p>
          <a:p>
            <a:pPr marL="457200" lvl="0" indent="-457200">
              <a:buFont typeface="Arial" panose="020B0604020202020204" pitchFamily="34" charset="0"/>
              <a:buChar char="•"/>
            </a:pPr>
            <a:r>
              <a:rPr lang="en-US" sz="2000" dirty="0"/>
              <a:t>All calculations automated by location/site</a:t>
            </a:r>
          </a:p>
          <a:p>
            <a:pPr marL="457200" lvl="0" indent="-457200">
              <a:buFont typeface="Arial" panose="020B0604020202020204" pitchFamily="34" charset="0"/>
              <a:buChar char="•"/>
            </a:pPr>
            <a:r>
              <a:rPr lang="en-US" sz="2000" dirty="0"/>
              <a:t>Area for comment threads between users, government customers, and CSC for transparent communications</a:t>
            </a:r>
          </a:p>
          <a:p>
            <a:pPr marL="457200" lvl="0" indent="-457200">
              <a:buFont typeface="Arial" panose="020B0604020202020204" pitchFamily="34" charset="0"/>
              <a:buChar char="•"/>
            </a:pPr>
            <a:r>
              <a:rPr lang="en-US" sz="2000" dirty="0"/>
              <a:t>Email alerts</a:t>
            </a:r>
          </a:p>
          <a:p>
            <a:pPr marL="457200" lvl="0" indent="-457200">
              <a:buFont typeface="Arial" panose="020B0604020202020204" pitchFamily="34" charset="0"/>
              <a:buChar char="•"/>
            </a:pPr>
            <a:r>
              <a:rPr lang="en-US" sz="2000" dirty="0"/>
              <a:t>Opened and Closed views, report generation, export to Excel and Print functions</a:t>
            </a:r>
          </a:p>
          <a:p>
            <a:pPr marL="457200" lvl="0" indent="-457200">
              <a:buFont typeface="Arial" panose="020B0604020202020204" pitchFamily="34" charset="0"/>
              <a:buChar char="•"/>
            </a:pPr>
            <a:r>
              <a:rPr lang="en-US" sz="2000" dirty="0"/>
              <a:t>Advanced search function</a:t>
            </a:r>
          </a:p>
          <a:p>
            <a:endParaRPr lang="en-US" sz="2000" dirty="0"/>
          </a:p>
          <a:p>
            <a:endParaRPr lang="en-US" sz="2000" dirty="0"/>
          </a:p>
        </p:txBody>
      </p:sp>
    </p:spTree>
    <p:extLst>
      <p:ext uri="{BB962C8B-B14F-4D97-AF65-F5344CB8AC3E}">
        <p14:creationId xmlns:p14="http://schemas.microsoft.com/office/powerpoint/2010/main" val="2830903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Transportation</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16</a:t>
            </a:fld>
            <a:endParaRPr lang="en-US"/>
          </a:p>
        </p:txBody>
      </p:sp>
      <p:pic>
        <p:nvPicPr>
          <p:cNvPr id="6" name="Picture 5"/>
          <p:cNvPicPr>
            <a:picLocks noChangeAspect="1"/>
          </p:cNvPicPr>
          <p:nvPr/>
        </p:nvPicPr>
        <p:blipFill>
          <a:blip r:embed="rId2"/>
          <a:stretch>
            <a:fillRect/>
          </a:stretch>
        </p:blipFill>
        <p:spPr>
          <a:xfrm>
            <a:off x="1828800" y="1517291"/>
            <a:ext cx="1091279" cy="1213209"/>
          </a:xfrm>
          <a:prstGeom prst="rect">
            <a:avLst/>
          </a:prstGeom>
        </p:spPr>
      </p:pic>
      <p:sp>
        <p:nvSpPr>
          <p:cNvPr id="7" name="Rectangle 6"/>
          <p:cNvSpPr/>
          <p:nvPr/>
        </p:nvSpPr>
        <p:spPr>
          <a:xfrm>
            <a:off x="3101340" y="1517291"/>
            <a:ext cx="12192000" cy="3970318"/>
          </a:xfrm>
          <a:prstGeom prst="rect">
            <a:avLst/>
          </a:prstGeom>
        </p:spPr>
        <p:txBody>
          <a:bodyPr>
            <a:spAutoFit/>
          </a:bodyPr>
          <a:lstStyle/>
          <a:p>
            <a:r>
              <a:rPr lang="en-US" sz="2400" dirty="0"/>
              <a:t>A program solution that was developed for automating our shipment report between the RSCs and other contract location sites.</a:t>
            </a:r>
          </a:p>
          <a:p>
            <a:endParaRPr lang="en-US" sz="2400" dirty="0"/>
          </a:p>
          <a:p>
            <a:pPr marL="457200" lvl="0" indent="-457200">
              <a:buFont typeface="Arial" panose="020B0604020202020204" pitchFamily="34" charset="0"/>
              <a:buChar char="•"/>
            </a:pPr>
            <a:r>
              <a:rPr lang="en-US" sz="2000" dirty="0"/>
              <a:t>Automated real-time transportation reports viewable by GDIT and customer</a:t>
            </a:r>
          </a:p>
          <a:p>
            <a:pPr marL="457200" lvl="0" indent="-457200">
              <a:buFont typeface="Arial" panose="020B0604020202020204" pitchFamily="34" charset="0"/>
              <a:buChar char="•"/>
            </a:pPr>
            <a:r>
              <a:rPr lang="en-US" sz="2000" dirty="0"/>
              <a:t>Email alerts (that include DD1149 form attachments) to notify POC of incoming shipment</a:t>
            </a:r>
          </a:p>
          <a:p>
            <a:pPr marL="457200" lvl="0" indent="-457200">
              <a:buFont typeface="Arial" panose="020B0604020202020204" pitchFamily="34" charset="0"/>
              <a:buChar char="•"/>
            </a:pPr>
            <a:r>
              <a:rPr lang="en-US" sz="2000" dirty="0"/>
              <a:t>Automated DD1149 forms generated through and stored in the system</a:t>
            </a:r>
          </a:p>
          <a:p>
            <a:pPr marL="457200" lvl="0" indent="-457200">
              <a:buFont typeface="Arial" panose="020B0604020202020204" pitchFamily="34" charset="0"/>
              <a:buChar char="•"/>
            </a:pPr>
            <a:r>
              <a:rPr lang="en-US" sz="2000" dirty="0"/>
              <a:t>Transparency; users can check on the status of shipments at any time worldwide create receipt function; receipt views for opened and closed receipts</a:t>
            </a:r>
          </a:p>
          <a:p>
            <a:pPr marL="457200" lvl="0" indent="-457200">
              <a:buFont typeface="Arial" panose="020B0604020202020204" pitchFamily="34" charset="0"/>
              <a:buChar char="•"/>
            </a:pPr>
            <a:r>
              <a:rPr lang="en-US" sz="2000" dirty="0"/>
              <a:t>Ability for tracking of all shipments</a:t>
            </a:r>
          </a:p>
          <a:p>
            <a:pPr marL="457200" lvl="0" indent="-457200">
              <a:buFont typeface="Arial" panose="020B0604020202020204" pitchFamily="34" charset="0"/>
              <a:buChar char="•"/>
            </a:pPr>
            <a:r>
              <a:rPr lang="en-US" sz="2000" dirty="0"/>
              <a:t>Advanced search function</a:t>
            </a:r>
          </a:p>
          <a:p>
            <a:pPr marL="457200" indent="-457200">
              <a:buFont typeface="Arial" panose="020B0604020202020204" pitchFamily="34" charset="0"/>
              <a:buChar char="•"/>
            </a:pPr>
            <a:endParaRPr lang="en-US" sz="2000" b="1" i="1" dirty="0">
              <a:solidFill>
                <a:srgbClr val="FF0000"/>
              </a:solidFill>
            </a:endParaRPr>
          </a:p>
          <a:p>
            <a:pPr marL="457200" indent="-457200">
              <a:buFont typeface="Arial" panose="020B0604020202020204" pitchFamily="34" charset="0"/>
              <a:buChar char="•"/>
            </a:pPr>
            <a:endParaRPr lang="en-US" sz="2000" dirty="0"/>
          </a:p>
        </p:txBody>
      </p:sp>
      <p:pic>
        <p:nvPicPr>
          <p:cNvPr id="3" name="Picture 2"/>
          <p:cNvPicPr>
            <a:picLocks noChangeAspect="1"/>
          </p:cNvPicPr>
          <p:nvPr/>
        </p:nvPicPr>
        <p:blipFill>
          <a:blip r:embed="rId3"/>
          <a:stretch>
            <a:fillRect/>
          </a:stretch>
        </p:blipFill>
        <p:spPr>
          <a:xfrm>
            <a:off x="1584331" y="4967057"/>
            <a:ext cx="14310989" cy="7971576"/>
          </a:xfrm>
          <a:prstGeom prst="rect">
            <a:avLst/>
          </a:prstGeom>
        </p:spPr>
      </p:pic>
      <p:pic>
        <p:nvPicPr>
          <p:cNvPr id="8" name="Picture 7"/>
          <p:cNvPicPr>
            <a:picLocks noChangeAspect="1"/>
          </p:cNvPicPr>
          <p:nvPr/>
        </p:nvPicPr>
        <p:blipFill>
          <a:blip r:embed="rId4"/>
          <a:stretch>
            <a:fillRect/>
          </a:stretch>
        </p:blipFill>
        <p:spPr>
          <a:xfrm>
            <a:off x="16076581" y="4967057"/>
            <a:ext cx="6895750" cy="6308521"/>
          </a:xfrm>
          <a:prstGeom prst="rect">
            <a:avLst/>
          </a:prstGeom>
        </p:spPr>
      </p:pic>
    </p:spTree>
    <p:extLst>
      <p:ext uri="{BB962C8B-B14F-4D97-AF65-F5344CB8AC3E}">
        <p14:creationId xmlns:p14="http://schemas.microsoft.com/office/powerpoint/2010/main" val="3034530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Travel Planning &amp; Processing</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17</a:t>
            </a:fld>
            <a:endParaRPr lang="en-US"/>
          </a:p>
        </p:txBody>
      </p:sp>
      <p:pic>
        <p:nvPicPr>
          <p:cNvPr id="6" name="Picture 5"/>
          <p:cNvPicPr>
            <a:picLocks noChangeAspect="1"/>
          </p:cNvPicPr>
          <p:nvPr/>
        </p:nvPicPr>
        <p:blipFill>
          <a:blip r:embed="rId2"/>
          <a:stretch>
            <a:fillRect/>
          </a:stretch>
        </p:blipFill>
        <p:spPr>
          <a:xfrm>
            <a:off x="1828800" y="1511194"/>
            <a:ext cx="1085182" cy="1219306"/>
          </a:xfrm>
          <a:prstGeom prst="rect">
            <a:avLst/>
          </a:prstGeom>
        </p:spPr>
      </p:pic>
      <p:sp>
        <p:nvSpPr>
          <p:cNvPr id="7" name="Rectangle 6"/>
          <p:cNvSpPr/>
          <p:nvPr/>
        </p:nvSpPr>
        <p:spPr>
          <a:xfrm>
            <a:off x="3055620" y="1511194"/>
            <a:ext cx="12192000" cy="3293209"/>
          </a:xfrm>
          <a:prstGeom prst="rect">
            <a:avLst/>
          </a:prstGeom>
        </p:spPr>
        <p:txBody>
          <a:bodyPr>
            <a:spAutoFit/>
          </a:bodyPr>
          <a:lstStyle/>
          <a:p>
            <a:r>
              <a:rPr lang="en-US" sz="2400" dirty="0"/>
              <a:t>A module to help track travel requests and itineraries through tailored workflows </a:t>
            </a:r>
          </a:p>
          <a:p>
            <a:endParaRPr lang="en-US" sz="2400" dirty="0"/>
          </a:p>
          <a:p>
            <a:pPr marL="457200" lvl="0" indent="-457200">
              <a:buFont typeface="Arial" panose="020B0604020202020204" pitchFamily="34" charset="0"/>
              <a:buChar char="•"/>
            </a:pPr>
            <a:r>
              <a:rPr lang="en-US" sz="2000" dirty="0"/>
              <a:t>Create travel requests and detailed itineraries</a:t>
            </a:r>
          </a:p>
          <a:p>
            <a:pPr marL="457200" lvl="0" indent="-457200">
              <a:buFont typeface="Arial" panose="020B0604020202020204" pitchFamily="34" charset="0"/>
              <a:buChar char="•"/>
            </a:pPr>
            <a:r>
              <a:rPr lang="en-US" sz="2000" dirty="0"/>
              <a:t>Charge travel to proper funding lines and ensure funding is available with "checkbook" function</a:t>
            </a:r>
          </a:p>
          <a:p>
            <a:pPr marL="457200" lvl="0" indent="-457200">
              <a:buFont typeface="Arial" panose="020B0604020202020204" pitchFamily="34" charset="0"/>
              <a:buChar char="•"/>
            </a:pPr>
            <a:r>
              <a:rPr lang="en-US" sz="2000" dirty="0"/>
              <a:t>Compliance with FEDSIM requirements</a:t>
            </a:r>
          </a:p>
          <a:p>
            <a:pPr marL="457200" lvl="0" indent="-457200">
              <a:buFont typeface="Arial" panose="020B0604020202020204" pitchFamily="34" charset="0"/>
              <a:buChar char="•"/>
            </a:pPr>
            <a:r>
              <a:rPr lang="en-US" sz="2000" dirty="0"/>
              <a:t>Customer approval workflow</a:t>
            </a:r>
          </a:p>
          <a:p>
            <a:pPr marL="457200" lvl="0" indent="-457200">
              <a:buFont typeface="Arial" panose="020B0604020202020204" pitchFamily="34" charset="0"/>
              <a:buChar char="•"/>
            </a:pPr>
            <a:r>
              <a:rPr lang="en-US" sz="2000" dirty="0"/>
              <a:t>Travel documentation and attachments</a:t>
            </a:r>
          </a:p>
          <a:p>
            <a:pPr marL="457200" indent="-457200">
              <a:buFont typeface="Arial" panose="020B0604020202020204" pitchFamily="34" charset="0"/>
              <a:buChar char="•"/>
            </a:pPr>
            <a:r>
              <a:rPr lang="en-US" sz="2000" dirty="0"/>
              <a:t>Tailored approval workflow by site/location allowing for both contractor and customer participation. </a:t>
            </a:r>
          </a:p>
          <a:p>
            <a:pPr marL="457200" indent="-457200">
              <a:buFont typeface="Arial" panose="020B0604020202020204" pitchFamily="34" charset="0"/>
              <a:buChar char="•"/>
            </a:pPr>
            <a:r>
              <a:rPr lang="en-US" sz="2000" dirty="0"/>
              <a:t>Generated FEDSIM approved TAR (Travel Authorization Request) form that can be exported</a:t>
            </a:r>
            <a:endParaRPr lang="en-US" sz="2000" b="1" i="1" dirty="0">
              <a:solidFill>
                <a:srgbClr val="FF0000"/>
              </a:solidFill>
            </a:endParaRPr>
          </a:p>
          <a:p>
            <a:endParaRPr lang="en-US" sz="2000" dirty="0"/>
          </a:p>
        </p:txBody>
      </p:sp>
      <p:pic>
        <p:nvPicPr>
          <p:cNvPr id="8" name="Picture 7"/>
          <p:cNvPicPr>
            <a:picLocks noChangeAspect="1"/>
          </p:cNvPicPr>
          <p:nvPr/>
        </p:nvPicPr>
        <p:blipFill>
          <a:blip r:embed="rId3"/>
          <a:stretch>
            <a:fillRect/>
          </a:stretch>
        </p:blipFill>
        <p:spPr>
          <a:xfrm>
            <a:off x="1828800" y="4730630"/>
            <a:ext cx="12893040" cy="7944374"/>
          </a:xfrm>
          <a:prstGeom prst="rect">
            <a:avLst/>
          </a:prstGeom>
        </p:spPr>
      </p:pic>
    </p:spTree>
    <p:extLst>
      <p:ext uri="{BB962C8B-B14F-4D97-AF65-F5344CB8AC3E}">
        <p14:creationId xmlns:p14="http://schemas.microsoft.com/office/powerpoint/2010/main" val="1981644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Surveys</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18</a:t>
            </a:fld>
            <a:endParaRPr lang="en-US"/>
          </a:p>
        </p:txBody>
      </p:sp>
      <p:pic>
        <p:nvPicPr>
          <p:cNvPr id="7" name="Picture 6"/>
          <p:cNvPicPr>
            <a:picLocks noChangeAspect="1"/>
          </p:cNvPicPr>
          <p:nvPr/>
        </p:nvPicPr>
        <p:blipFill>
          <a:blip r:embed="rId2"/>
          <a:stretch>
            <a:fillRect/>
          </a:stretch>
        </p:blipFill>
        <p:spPr>
          <a:xfrm>
            <a:off x="1828800" y="1511194"/>
            <a:ext cx="1036410" cy="1219306"/>
          </a:xfrm>
          <a:prstGeom prst="rect">
            <a:avLst/>
          </a:prstGeom>
        </p:spPr>
      </p:pic>
      <p:sp>
        <p:nvSpPr>
          <p:cNvPr id="6" name="Rectangle 5"/>
          <p:cNvSpPr/>
          <p:nvPr/>
        </p:nvSpPr>
        <p:spPr>
          <a:xfrm>
            <a:off x="3055620" y="1511194"/>
            <a:ext cx="12656820" cy="3293209"/>
          </a:xfrm>
          <a:prstGeom prst="rect">
            <a:avLst/>
          </a:prstGeom>
        </p:spPr>
        <p:txBody>
          <a:bodyPr wrap="square">
            <a:spAutoFit/>
          </a:bodyPr>
          <a:lstStyle/>
          <a:p>
            <a:r>
              <a:rPr lang="en-US" sz="2400" dirty="0"/>
              <a:t>A module that collects feedback to verify best practices and identify needed improvements for continuous product improvement.</a:t>
            </a:r>
          </a:p>
          <a:p>
            <a:endParaRPr lang="en-US" sz="2000" dirty="0"/>
          </a:p>
          <a:p>
            <a:pPr marL="457200" lvl="0" indent="-457200">
              <a:buFont typeface="Arial" panose="020B0604020202020204" pitchFamily="34" charset="0"/>
              <a:buChar char="•"/>
            </a:pPr>
            <a:r>
              <a:rPr lang="en-US" sz="2000" dirty="0"/>
              <a:t>Collect customer or end user feedback</a:t>
            </a:r>
          </a:p>
          <a:p>
            <a:pPr marL="457200" lvl="0" indent="-457200">
              <a:buFont typeface="Arial" panose="020B0604020202020204" pitchFamily="34" charset="0"/>
              <a:buChar char="•"/>
            </a:pPr>
            <a:r>
              <a:rPr lang="en-US" sz="2000" dirty="0"/>
              <a:t>Easy access worldwide to submit feedback.</a:t>
            </a:r>
          </a:p>
          <a:p>
            <a:pPr marL="457200" lvl="0" indent="-457200">
              <a:buFont typeface="Arial" panose="020B0604020202020204" pitchFamily="34" charset="0"/>
              <a:buChar char="•"/>
            </a:pPr>
            <a:r>
              <a:rPr lang="en-US" sz="2000" dirty="0"/>
              <a:t>Provides Task Order staff with survey responses in electronic format for data collection and analysis.</a:t>
            </a:r>
          </a:p>
          <a:p>
            <a:pPr marL="457200" lvl="0" indent="-457200">
              <a:buFont typeface="Arial" panose="020B0604020202020204" pitchFamily="34" charset="0"/>
              <a:buChar char="•"/>
            </a:pPr>
            <a:r>
              <a:rPr lang="en-US" sz="2000" dirty="0"/>
              <a:t>Gives the customer the option to complete in private and email form to QAM and/or the email addresses provided by contractor.</a:t>
            </a:r>
          </a:p>
          <a:p>
            <a:pPr marL="457200" lvl="0" indent="-457200">
              <a:buFont typeface="Arial" panose="020B0604020202020204" pitchFamily="34" charset="0"/>
              <a:buChar char="•"/>
            </a:pPr>
            <a:r>
              <a:rPr lang="en-US" sz="2000" dirty="0"/>
              <a:t>Sends an email alert to the QAM when there is a survey completed with low ratings.</a:t>
            </a:r>
          </a:p>
          <a:p>
            <a:endParaRPr lang="en-US" sz="2000" dirty="0"/>
          </a:p>
        </p:txBody>
      </p:sp>
      <p:pic>
        <p:nvPicPr>
          <p:cNvPr id="3" name="Picture 2"/>
          <p:cNvPicPr>
            <a:picLocks noChangeAspect="1"/>
          </p:cNvPicPr>
          <p:nvPr/>
        </p:nvPicPr>
        <p:blipFill>
          <a:blip r:embed="rId3"/>
          <a:stretch>
            <a:fillRect/>
          </a:stretch>
        </p:blipFill>
        <p:spPr>
          <a:xfrm>
            <a:off x="1828800" y="5227320"/>
            <a:ext cx="13670841" cy="6918833"/>
          </a:xfrm>
          <a:prstGeom prst="rect">
            <a:avLst/>
          </a:prstGeom>
        </p:spPr>
      </p:pic>
      <p:pic>
        <p:nvPicPr>
          <p:cNvPr id="9" name="Picture 8"/>
          <p:cNvPicPr>
            <a:picLocks noChangeAspect="1"/>
          </p:cNvPicPr>
          <p:nvPr/>
        </p:nvPicPr>
        <p:blipFill>
          <a:blip r:embed="rId4"/>
          <a:stretch>
            <a:fillRect/>
          </a:stretch>
        </p:blipFill>
        <p:spPr>
          <a:xfrm>
            <a:off x="15657641" y="5227320"/>
            <a:ext cx="6897560" cy="6736079"/>
          </a:xfrm>
          <a:prstGeom prst="rect">
            <a:avLst/>
          </a:prstGeom>
        </p:spPr>
      </p:pic>
    </p:spTree>
    <p:extLst>
      <p:ext uri="{BB962C8B-B14F-4D97-AF65-F5344CB8AC3E}">
        <p14:creationId xmlns:p14="http://schemas.microsoft.com/office/powerpoint/2010/main" val="2591684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Dashboards</a:t>
            </a:r>
          </a:p>
        </p:txBody>
      </p:sp>
      <p:sp>
        <p:nvSpPr>
          <p:cNvPr id="3" name="Content Placeholder 2"/>
          <p:cNvSpPr>
            <a:spLocks noGrp="1"/>
          </p:cNvSpPr>
          <p:nvPr>
            <p:ph idx="1"/>
          </p:nvPr>
        </p:nvSpPr>
        <p:spPr>
          <a:xfrm>
            <a:off x="1828799" y="1691640"/>
            <a:ext cx="20726401" cy="10589260"/>
          </a:xfrm>
        </p:spPr>
        <p:txBody>
          <a:bodyPr/>
          <a:lstStyle/>
          <a:p>
            <a:r>
              <a:rPr lang="en-US" b="1" dirty="0"/>
              <a:t>Performance Dashboards </a:t>
            </a:r>
            <a:r>
              <a:rPr lang="en-US" dirty="0"/>
              <a:t>provides quick access to important program information at a glance.</a:t>
            </a:r>
          </a:p>
          <a:p>
            <a:pPr marL="457200" lvl="1" indent="0">
              <a:buNone/>
            </a:pPr>
            <a:endParaRPr lang="en-US" dirty="0"/>
          </a:p>
          <a:p>
            <a:pPr marL="457200" lvl="1" indent="0">
              <a:buNone/>
            </a:pPr>
            <a:r>
              <a:rPr lang="en-US" dirty="0"/>
              <a:t>Currently five modules are displayed in the Dashboard:</a:t>
            </a:r>
          </a:p>
          <a:p>
            <a:pPr lvl="1"/>
            <a:r>
              <a:rPr lang="en-US" b="1" dirty="0"/>
              <a:t>PR/CAPR</a:t>
            </a:r>
            <a:r>
              <a:rPr lang="en-US" dirty="0"/>
              <a:t> – provides a snapshot of PR status to ensure metrics are being met with green, amber, and red symbols to easily identify PRs that require immediate attention. </a:t>
            </a:r>
          </a:p>
          <a:p>
            <a:pPr lvl="1"/>
            <a:r>
              <a:rPr lang="en-US" b="1" dirty="0"/>
              <a:t>PERSONNEL</a:t>
            </a:r>
            <a:r>
              <a:rPr lang="en-US" dirty="0"/>
              <a:t> – shows the number of personnel and the number of vacancies at each location. The user can click on the graph to download the latest personnel report.</a:t>
            </a:r>
          </a:p>
          <a:p>
            <a:pPr lvl="1"/>
            <a:r>
              <a:rPr lang="en-US" b="1" dirty="0"/>
              <a:t>MMS</a:t>
            </a:r>
            <a:r>
              <a:rPr lang="en-US" dirty="0"/>
              <a:t> – provides the number of closed and open works orders at each location. A second chart breaks out the age of work orders by location.</a:t>
            </a:r>
          </a:p>
          <a:p>
            <a:pPr lvl="1"/>
            <a:r>
              <a:rPr lang="en-US" b="1" dirty="0"/>
              <a:t>ROM</a:t>
            </a:r>
            <a:r>
              <a:rPr lang="en-US" dirty="0"/>
              <a:t> – provides a chart of the number of open ROM requests and their current status.  The user can click on a status and be directed to the ROM Module to view ROM requests in further detail.</a:t>
            </a:r>
          </a:p>
          <a:p>
            <a:pPr lvl="1"/>
            <a:r>
              <a:rPr lang="en-US" b="1" dirty="0"/>
              <a:t>CDRLs</a:t>
            </a:r>
            <a:r>
              <a:rPr lang="en-US" dirty="0"/>
              <a:t> – a listing of the latest CDRLs uploaded into the CDRL Library. The user can click on the desired CDRL to download the report rather than navigating to the CDRL Library.</a:t>
            </a:r>
          </a:p>
          <a:p>
            <a:endParaRPr lang="en-US" dirty="0"/>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19</a:t>
            </a:fld>
            <a:endParaRPr lang="en-US"/>
          </a:p>
        </p:txBody>
      </p:sp>
    </p:spTree>
    <p:extLst>
      <p:ext uri="{BB962C8B-B14F-4D97-AF65-F5344CB8AC3E}">
        <p14:creationId xmlns:p14="http://schemas.microsoft.com/office/powerpoint/2010/main" val="1651910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 y="4439124"/>
            <a:ext cx="15955347" cy="7841776"/>
          </a:xfrm>
          <a:prstGeom prst="rect">
            <a:avLst/>
          </a:prstGeom>
          <a:solidFill>
            <a:schemeClr val="accent5">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 name="Title 2"/>
          <p:cNvSpPr>
            <a:spLocks noGrp="1"/>
          </p:cNvSpPr>
          <p:nvPr>
            <p:ph type="title"/>
          </p:nvPr>
        </p:nvSpPr>
        <p:spPr>
          <a:xfrm>
            <a:off x="384048" y="781050"/>
            <a:ext cx="20726401" cy="1377950"/>
          </a:xfrm>
        </p:spPr>
        <p:txBody>
          <a:bodyPr/>
          <a:lstStyle/>
          <a:p>
            <a:r>
              <a:rPr lang="en-US" dirty="0"/>
              <a:t>Agenda</a:t>
            </a:r>
          </a:p>
        </p:txBody>
      </p:sp>
      <p:pic>
        <p:nvPicPr>
          <p:cNvPr id="7" name="Google Shape;163;p21"/>
          <p:cNvPicPr preferRelativeResize="0"/>
          <p:nvPr/>
        </p:nvPicPr>
        <p:blipFill rotWithShape="1">
          <a:blip r:embed="rId3">
            <a:alphaModFix/>
          </a:blip>
          <a:srcRect/>
          <a:stretch/>
        </p:blipFill>
        <p:spPr>
          <a:xfrm flipH="1">
            <a:off x="-3" y="2159000"/>
            <a:ext cx="24384001" cy="9858829"/>
          </a:xfrm>
          <a:prstGeom prst="rect">
            <a:avLst/>
          </a:prstGeom>
          <a:noFill/>
          <a:ln>
            <a:noFill/>
          </a:ln>
        </p:spPr>
      </p:pic>
      <p:sp>
        <p:nvSpPr>
          <p:cNvPr id="4" name="Content Placeholder 3"/>
          <p:cNvSpPr>
            <a:spLocks noGrp="1"/>
          </p:cNvSpPr>
          <p:nvPr>
            <p:ph idx="1"/>
          </p:nvPr>
        </p:nvSpPr>
        <p:spPr>
          <a:xfrm>
            <a:off x="-4" y="2159000"/>
            <a:ext cx="14790823" cy="9858829"/>
          </a:xfrm>
          <a:solidFill>
            <a:schemeClr val="accent5">
              <a:alpha val="84000"/>
            </a:schemeClr>
          </a:solidFill>
        </p:spPr>
        <p:txBody>
          <a:bodyPr>
            <a:normAutofit/>
          </a:bodyPr>
          <a:lstStyle/>
          <a:p>
            <a:pPr marL="685800" indent="-685800"/>
            <a:endParaRPr lang="en-US" sz="4800" dirty="0"/>
          </a:p>
          <a:p>
            <a:pPr marL="1600200" lvl="1" indent="-685800"/>
            <a:r>
              <a:rPr lang="en-US" sz="4800" dirty="0"/>
              <a:t>4Sight Value</a:t>
            </a:r>
          </a:p>
          <a:p>
            <a:pPr marL="1600200" lvl="1" indent="-685800"/>
            <a:r>
              <a:rPr lang="en-US" sz="4800" dirty="0"/>
              <a:t>4Sight Facts</a:t>
            </a:r>
          </a:p>
          <a:p>
            <a:pPr marL="1600200" lvl="1" indent="-685800"/>
            <a:r>
              <a:rPr lang="en-US" sz="4800" dirty="0"/>
              <a:t>Capability Walk Through</a:t>
            </a:r>
          </a:p>
          <a:p>
            <a:pPr marL="1600200" lvl="1" indent="-685800"/>
            <a:r>
              <a:rPr lang="en-US" sz="4800" dirty="0"/>
              <a:t>Modules Overview</a:t>
            </a:r>
          </a:p>
          <a:p>
            <a:pPr marL="1600200" lvl="1" indent="-685800"/>
            <a:r>
              <a:rPr lang="en-US" sz="4800" dirty="0"/>
              <a:t>Next Steps</a:t>
            </a:r>
          </a:p>
          <a:p>
            <a:pPr marL="1600200" lvl="1" indent="-685800"/>
            <a:r>
              <a:rPr lang="en-US" sz="4800" dirty="0"/>
              <a:t>Questions and Answers</a:t>
            </a:r>
          </a:p>
          <a:p>
            <a:pPr marL="1600200" lvl="1" indent="-685800"/>
            <a:endParaRPr lang="en-US" sz="4800" b="1" dirty="0"/>
          </a:p>
          <a:p>
            <a:pPr marL="1600200" lvl="1" indent="-685800"/>
            <a:endParaRPr lang="en-US" sz="4800" dirty="0"/>
          </a:p>
          <a:p>
            <a:pPr marL="1600200" lvl="1" indent="-685800"/>
            <a:endParaRPr lang="en-US" sz="4800" dirty="0"/>
          </a:p>
          <a:p>
            <a:endParaRPr lang="en-US" sz="4800" dirty="0"/>
          </a:p>
          <a:p>
            <a:endParaRPr lang="en-US" sz="4800" dirty="0"/>
          </a:p>
        </p:txBody>
      </p:sp>
    </p:spTree>
    <p:extLst>
      <p:ext uri="{BB962C8B-B14F-4D97-AF65-F5344CB8AC3E}">
        <p14:creationId xmlns:p14="http://schemas.microsoft.com/office/powerpoint/2010/main" val="3506188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 Development</a:t>
            </a:r>
          </a:p>
        </p:txBody>
      </p:sp>
      <p:sp>
        <p:nvSpPr>
          <p:cNvPr id="3" name="Content Placeholder 2"/>
          <p:cNvSpPr>
            <a:spLocks noGrp="1"/>
          </p:cNvSpPr>
          <p:nvPr>
            <p:ph idx="1"/>
          </p:nvPr>
        </p:nvSpPr>
        <p:spPr>
          <a:xfrm>
            <a:off x="6591300" y="1930399"/>
            <a:ext cx="16154400" cy="6748380"/>
          </a:xfrm>
        </p:spPr>
        <p:txBody>
          <a:bodyPr>
            <a:noAutofit/>
          </a:bodyPr>
          <a:lstStyle/>
          <a:p>
            <a:r>
              <a:rPr lang="en-US" sz="2400" dirty="0"/>
              <a:t>Out of the box, 4Sight can solve most, if not all, of your program’s needs. In some case, customization is needed to track and display specific program data either from an internal form within 4Sight or consumption of data from an external data source. </a:t>
            </a:r>
          </a:p>
          <a:p>
            <a:r>
              <a:rPr lang="en-US" sz="2400" dirty="0"/>
              <a:t>Additionally, an entirely customized module can be developed for the program’s needs and made available exclusively to your program. Because we </a:t>
            </a:r>
            <a:r>
              <a:rPr lang="en-US" sz="2400" i="1" dirty="0"/>
              <a:t>own</a:t>
            </a:r>
            <a:r>
              <a:rPr lang="en-US" sz="2400" dirty="0"/>
              <a:t> the code, 4Sight is extremely flexible allowing us to adjust processes and workflows as needed.</a:t>
            </a:r>
          </a:p>
          <a:p>
            <a:r>
              <a:rPr lang="en-US" sz="2400" i="1" dirty="0"/>
              <a:t>For Example:  </a:t>
            </a:r>
            <a:r>
              <a:rPr lang="en-US" sz="2400" dirty="0"/>
              <a:t>Global Combat Support System-Army (GCSS) </a:t>
            </a:r>
          </a:p>
          <a:p>
            <a:r>
              <a:rPr lang="en-US" sz="2400" dirty="0"/>
              <a:t>A custom companion module that provided: </a:t>
            </a:r>
          </a:p>
          <a:p>
            <a:pPr marL="457200" indent="-457200">
              <a:buFont typeface="Arial" panose="020B0604020202020204" pitchFamily="34" charset="0"/>
              <a:buChar char="•"/>
            </a:pPr>
            <a:r>
              <a:rPr lang="en-US" sz="2400" dirty="0"/>
              <a:t>Procure, stock/store, manage, and consume Class II non-expendable material, and Class VII Equipment</a:t>
            </a:r>
          </a:p>
          <a:p>
            <a:pPr marL="457200" indent="-457200">
              <a:buFont typeface="Arial" panose="020B0604020202020204" pitchFamily="34" charset="0"/>
              <a:buChar char="•"/>
            </a:pPr>
            <a:r>
              <a:rPr lang="en-US" sz="2400" dirty="0"/>
              <a:t>Reports include Demand Analysis, Issued Material, and Transportation</a:t>
            </a:r>
          </a:p>
          <a:p>
            <a:pPr marL="457200" indent="-457200">
              <a:buFont typeface="Arial" panose="020B0604020202020204" pitchFamily="34" charset="0"/>
              <a:buChar char="•"/>
            </a:pPr>
            <a:r>
              <a:rPr lang="en-US" sz="2400" dirty="0"/>
              <a:t>When an item is purchased via the PR Module and marked as a GCSS item, the PR Module automatically generates those items in the Unmanaged Materials section of the GCSS Module</a:t>
            </a:r>
          </a:p>
          <a:p>
            <a:pPr marL="457200" indent="-457200">
              <a:buFont typeface="Arial" panose="020B0604020202020204" pitchFamily="34" charset="0"/>
              <a:buChar char="•"/>
            </a:pPr>
            <a:r>
              <a:rPr lang="en-US" sz="2400" dirty="0"/>
              <a:t>When materials are assigned a work order number and issued, they can be imported in the Transportation Module when creating shipments</a:t>
            </a:r>
          </a:p>
          <a:p>
            <a:pPr marL="457200" indent="-457200">
              <a:buFont typeface="Arial" panose="020B0604020202020204" pitchFamily="34" charset="0"/>
              <a:buChar char="•"/>
            </a:pPr>
            <a:endParaRPr lang="en-US" sz="2400" dirty="0"/>
          </a:p>
          <a:p>
            <a:endParaRPr lang="en-US" sz="2400" dirty="0"/>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20</a:t>
            </a:fld>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798" y="1930400"/>
            <a:ext cx="4508501" cy="4343400"/>
          </a:xfrm>
          <a:prstGeom prst="rect">
            <a:avLst/>
          </a:prstGeom>
        </p:spPr>
      </p:pic>
      <p:pic>
        <p:nvPicPr>
          <p:cNvPr id="7" name="Picture 6"/>
          <p:cNvPicPr>
            <a:picLocks noChangeAspect="1"/>
          </p:cNvPicPr>
          <p:nvPr/>
        </p:nvPicPr>
        <p:blipFill>
          <a:blip r:embed="rId4"/>
          <a:stretch>
            <a:fillRect/>
          </a:stretch>
        </p:blipFill>
        <p:spPr>
          <a:xfrm flipH="1">
            <a:off x="15046870" y="4443209"/>
            <a:ext cx="329342" cy="329342"/>
          </a:xfrm>
          <a:prstGeom prst="rect">
            <a:avLst/>
          </a:prstGeom>
        </p:spPr>
      </p:pic>
    </p:spTree>
    <p:extLst>
      <p:ext uri="{BB962C8B-B14F-4D97-AF65-F5344CB8AC3E}">
        <p14:creationId xmlns:p14="http://schemas.microsoft.com/office/powerpoint/2010/main" val="2344061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50160" y="1803399"/>
            <a:ext cx="8453120" cy="10693401"/>
          </a:xfrm>
          <a:prstGeom prst="rect">
            <a:avLst/>
          </a:prstGeom>
          <a:solidFill>
            <a:srgbClr val="F5F8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1500"/>
              </a:spcBef>
              <a:spcAft>
                <a:spcPts val="0"/>
              </a:spcAft>
              <a:buClrTx/>
              <a:buSzTx/>
              <a:buFontTx/>
              <a:buNone/>
              <a:tabLst/>
              <a:defRPr/>
            </a:pPr>
            <a:endParaRPr kumimoji="0" lang="en-US" sz="4800" b="0" i="0" u="none" strike="noStrike" kern="0" cap="none" spc="0" normalizeH="0" baseline="0" noProof="0">
              <a:ln>
                <a:noFill/>
              </a:ln>
              <a:solidFill>
                <a:srgbClr val="FFFFFF"/>
              </a:solidFill>
              <a:effectLst/>
              <a:uLnTx/>
              <a:uFillTx/>
              <a:latin typeface="Calibri" panose="020F0502020204030204"/>
              <a:ea typeface="+mn-ea"/>
              <a:cs typeface="+mn-cs"/>
              <a:sym typeface="Helvetica"/>
            </a:endParaRPr>
          </a:p>
        </p:txBody>
      </p:sp>
      <p:sp>
        <p:nvSpPr>
          <p:cNvPr id="5" name="Title 4"/>
          <p:cNvSpPr>
            <a:spLocks noGrp="1"/>
          </p:cNvSpPr>
          <p:nvPr>
            <p:ph type="title"/>
          </p:nvPr>
        </p:nvSpPr>
        <p:spPr>
          <a:xfrm>
            <a:off x="1828798" y="800100"/>
            <a:ext cx="12344401" cy="1359568"/>
          </a:xfrm>
        </p:spPr>
        <p:txBody>
          <a:bodyPr/>
          <a:lstStyle/>
          <a:p>
            <a:r>
              <a:rPr lang="en-US" dirty="0"/>
              <a:t>How Can 4Sight Support a GDIT Program?</a:t>
            </a:r>
          </a:p>
        </p:txBody>
      </p:sp>
      <p:sp>
        <p:nvSpPr>
          <p:cNvPr id="19" name="TextBox 18"/>
          <p:cNvSpPr txBox="1"/>
          <p:nvPr/>
        </p:nvSpPr>
        <p:spPr>
          <a:xfrm>
            <a:off x="16474062" y="5672669"/>
            <a:ext cx="3448421" cy="1897699"/>
          </a:xfrm>
          <a:prstGeom prst="rect">
            <a:avLst/>
          </a:prstGeom>
          <a:noFill/>
        </p:spPr>
        <p:txBody>
          <a:bodyPr wrap="square" rtlCol="0">
            <a:spAutoFit/>
          </a:bodyPr>
          <a:lstStyle/>
          <a:p>
            <a:pPr marL="0" marR="0" lvl="0" indent="0" algn="ctr"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a:ln>
                  <a:noFill/>
                </a:ln>
                <a:solidFill>
                  <a:srgbClr val="FFFFFF"/>
                </a:solidFill>
                <a:effectLst/>
                <a:uLnTx/>
                <a:uFillTx/>
                <a:latin typeface="Calibri" panose="020F0502020204030204"/>
                <a:ea typeface="+mn-ea"/>
                <a:cs typeface="+mn-cs"/>
                <a:sym typeface="Helvetica"/>
              </a:rPr>
              <a:t>THE </a:t>
            </a:r>
          </a:p>
          <a:p>
            <a:pPr marL="0" marR="0" lvl="0" indent="0" algn="ctr"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a:ln>
                  <a:noFill/>
                </a:ln>
                <a:solidFill>
                  <a:srgbClr val="FFFFFF"/>
                </a:solidFill>
                <a:effectLst/>
                <a:uLnTx/>
                <a:uFillTx/>
                <a:latin typeface="Calibri" panose="020F0502020204030204"/>
                <a:ea typeface="+mn-ea"/>
                <a:cs typeface="+mn-cs"/>
                <a:sym typeface="Helvetica"/>
              </a:rPr>
              <a:t>VALUE OF MANAGED SERVICES</a:t>
            </a:r>
          </a:p>
        </p:txBody>
      </p:sp>
      <p:graphicFrame>
        <p:nvGraphicFramePr>
          <p:cNvPr id="20" name="Chart 19"/>
          <p:cNvGraphicFramePr/>
          <p:nvPr/>
        </p:nvGraphicFramePr>
        <p:xfrm>
          <a:off x="16137581" y="3631875"/>
          <a:ext cx="6465408" cy="6523659"/>
        </p:xfrm>
        <a:graphic>
          <a:graphicData uri="http://schemas.openxmlformats.org/drawingml/2006/chart">
            <c:chart xmlns:c="http://schemas.openxmlformats.org/drawingml/2006/chart" xmlns:r="http://schemas.openxmlformats.org/officeDocument/2006/relationships" r:id="rId3"/>
          </a:graphicData>
        </a:graphic>
      </p:graphicFrame>
      <p:sp>
        <p:nvSpPr>
          <p:cNvPr id="21" name="Oval 20"/>
          <p:cNvSpPr/>
          <p:nvPr/>
        </p:nvSpPr>
        <p:spPr>
          <a:xfrm>
            <a:off x="17352171" y="4875589"/>
            <a:ext cx="4036235" cy="4036235"/>
          </a:xfrm>
          <a:prstGeom prst="ellipse">
            <a:avLst/>
          </a:prstGeom>
          <a:solidFill>
            <a:srgbClr val="FFFFFF">
              <a:alpha val="69804"/>
            </a:srgbClr>
          </a:solidFill>
          <a:ln w="127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1500"/>
              </a:spcBef>
              <a:spcAft>
                <a:spcPts val="0"/>
              </a:spcAft>
              <a:buClrTx/>
              <a:buSzTx/>
              <a:buFontTx/>
              <a:buNone/>
              <a:tabLst/>
              <a:defRPr/>
            </a:pPr>
            <a:endParaRPr kumimoji="0" lang="en-US" sz="4800" b="0" i="0" u="none" strike="noStrike" kern="0" cap="none" spc="0" normalizeH="0" baseline="0" noProof="0">
              <a:ln>
                <a:noFill/>
              </a:ln>
              <a:solidFill>
                <a:srgbClr val="FFFFFF"/>
              </a:solidFill>
              <a:effectLst/>
              <a:uLnTx/>
              <a:uFillTx/>
              <a:latin typeface="Calibri" panose="020F0502020204030204"/>
              <a:ea typeface="+mn-ea"/>
              <a:cs typeface="+mn-cs"/>
              <a:sym typeface="Helvetica"/>
            </a:endParaRPr>
          </a:p>
        </p:txBody>
      </p:sp>
      <p:sp>
        <p:nvSpPr>
          <p:cNvPr id="12" name="TextBox 11"/>
          <p:cNvSpPr txBox="1"/>
          <p:nvPr/>
        </p:nvSpPr>
        <p:spPr>
          <a:xfrm>
            <a:off x="19787444" y="2263635"/>
            <a:ext cx="3911491" cy="5436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dirty="0">
                <a:ln>
                  <a:noFill/>
                </a:ln>
                <a:solidFill>
                  <a:srgbClr val="2C4F68"/>
                </a:solidFill>
                <a:effectLst/>
                <a:uLnTx/>
                <a:uFillTx/>
                <a:latin typeface="Calibri" panose="020F0502020204030204"/>
                <a:ea typeface="+mn-ea"/>
                <a:cs typeface="+mn-cs"/>
                <a:sym typeface="Helvetica"/>
              </a:rPr>
              <a:t>TRACKING</a:t>
            </a:r>
          </a:p>
        </p:txBody>
      </p:sp>
      <p:sp>
        <p:nvSpPr>
          <p:cNvPr id="17" name="TextBox 16"/>
          <p:cNvSpPr txBox="1"/>
          <p:nvPr/>
        </p:nvSpPr>
        <p:spPr>
          <a:xfrm>
            <a:off x="19922484" y="2745520"/>
            <a:ext cx="3242316" cy="1200329"/>
          </a:xfrm>
          <a:prstGeom prst="rect">
            <a:avLst/>
          </a:prstGeom>
          <a:noFill/>
        </p:spPr>
        <p:txBody>
          <a:bodyPr wrap="square" rtlCol="0">
            <a:spAutoFit/>
          </a:bodyPr>
          <a:lstStyle/>
          <a:p>
            <a:pPr marL="0" marR="0" lvl="0" indent="0" algn="l" defTabSz="914400" rtl="0" eaLnBrk="1" fontAlgn="auto" latinLnBrk="0" hangingPunct="0">
              <a:lnSpc>
                <a:spcPct val="100000"/>
              </a:lnSpc>
              <a:spcBef>
                <a:spcPts val="1500"/>
              </a:spcBef>
              <a:spcAft>
                <a:spcPts val="0"/>
              </a:spcAft>
              <a:buClrTx/>
              <a:buSzTx/>
              <a:buFontTx/>
              <a:buNone/>
              <a:tabLst/>
              <a:defRPr/>
            </a:pPr>
            <a:r>
              <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rPr>
              <a:t>Better accountability for tracking assets, travel, positions,</a:t>
            </a:r>
            <a:r>
              <a:rPr kumimoji="0" lang="en-US" sz="2400" b="0" i="0" u="none" strike="noStrike" kern="0" cap="none" spc="0" normalizeH="0" noProof="0" dirty="0">
                <a:ln>
                  <a:noFill/>
                </a:ln>
                <a:solidFill>
                  <a:srgbClr val="474A4C"/>
                </a:solidFill>
                <a:effectLst/>
                <a:uLnTx/>
                <a:uFillTx/>
                <a:latin typeface="Calibri" panose="020F0502020204030204"/>
                <a:ea typeface="+mn-ea"/>
                <a:cs typeface="+mn-cs"/>
                <a:sym typeface="Helvetica"/>
              </a:rPr>
              <a:t> training</a:t>
            </a:r>
            <a:endPar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endParaRPr>
          </a:p>
        </p:txBody>
      </p:sp>
      <p:sp>
        <p:nvSpPr>
          <p:cNvPr id="11" name="TextBox 10"/>
          <p:cNvSpPr txBox="1"/>
          <p:nvPr/>
        </p:nvSpPr>
        <p:spPr>
          <a:xfrm>
            <a:off x="15172891" y="2233464"/>
            <a:ext cx="3783803" cy="543675"/>
          </a:xfrm>
          <a:prstGeom prst="rect">
            <a:avLst/>
          </a:prstGeom>
          <a:noFill/>
        </p:spPr>
        <p:txBody>
          <a:bodyPr wrap="square" rtlCol="0">
            <a:spAutoFit/>
          </a:bodyPr>
          <a:lstStyle/>
          <a:p>
            <a:pPr marL="0" marR="0" lvl="0" indent="0" algn="r"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dirty="0">
                <a:ln>
                  <a:noFill/>
                </a:ln>
                <a:solidFill>
                  <a:srgbClr val="2C4F68"/>
                </a:solidFill>
                <a:effectLst/>
                <a:uLnTx/>
                <a:uFillTx/>
                <a:latin typeface="Calibri" panose="020F0502020204030204"/>
                <a:ea typeface="+mn-ea"/>
                <a:cs typeface="+mn-cs"/>
                <a:sym typeface="Helvetica"/>
              </a:rPr>
              <a:t>ACCESSIBLE</a:t>
            </a:r>
          </a:p>
        </p:txBody>
      </p:sp>
      <p:sp>
        <p:nvSpPr>
          <p:cNvPr id="16" name="TextBox 15"/>
          <p:cNvSpPr txBox="1"/>
          <p:nvPr/>
        </p:nvSpPr>
        <p:spPr>
          <a:xfrm>
            <a:off x="15461417" y="2859387"/>
            <a:ext cx="3495276" cy="1200329"/>
          </a:xfrm>
          <a:prstGeom prst="rect">
            <a:avLst/>
          </a:prstGeom>
          <a:noFill/>
        </p:spPr>
        <p:txBody>
          <a:bodyPr wrap="square" rtlCol="0">
            <a:spAutoFit/>
          </a:bodyPr>
          <a:lstStyle/>
          <a:p>
            <a:pPr marL="0" marR="0" lvl="0" indent="0" algn="r" defTabSz="914400" rtl="0" eaLnBrk="1" fontAlgn="auto" latinLnBrk="0" hangingPunct="0">
              <a:lnSpc>
                <a:spcPct val="100000"/>
              </a:lnSpc>
              <a:spcBef>
                <a:spcPts val="1500"/>
              </a:spcBef>
              <a:spcAft>
                <a:spcPts val="0"/>
              </a:spcAft>
              <a:buClrTx/>
              <a:buSzTx/>
              <a:buFontTx/>
              <a:buNone/>
              <a:tabLst/>
              <a:defRPr/>
            </a:pPr>
            <a:r>
              <a:rPr lang="en-US" sz="2400" kern="0" dirty="0">
                <a:solidFill>
                  <a:srgbClr val="474A4C"/>
                </a:solidFill>
                <a:latin typeface="Calibri" panose="020F0502020204030204"/>
                <a:sym typeface="Helvetica"/>
              </a:rPr>
              <a:t>Intuitive web based application available from anywhere</a:t>
            </a:r>
            <a:endPar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endParaRPr>
          </a:p>
        </p:txBody>
      </p:sp>
      <p:sp>
        <p:nvSpPr>
          <p:cNvPr id="9" name="TextBox 8"/>
          <p:cNvSpPr txBox="1"/>
          <p:nvPr/>
        </p:nvSpPr>
        <p:spPr>
          <a:xfrm>
            <a:off x="19854751" y="9933220"/>
            <a:ext cx="3804675" cy="543675"/>
          </a:xfrm>
          <a:prstGeom prst="rect">
            <a:avLst/>
          </a:prstGeom>
          <a:noFill/>
        </p:spPr>
        <p:txBody>
          <a:bodyPr wrap="square" rtlCol="0">
            <a:spAutoFit/>
          </a:bodyPr>
          <a:lstStyle/>
          <a:p>
            <a:pPr marL="0" marR="0" lvl="0" indent="0" algn="l"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dirty="0">
                <a:ln>
                  <a:noFill/>
                </a:ln>
                <a:solidFill>
                  <a:srgbClr val="2C4F68"/>
                </a:solidFill>
                <a:effectLst/>
                <a:uLnTx/>
                <a:uFillTx/>
                <a:latin typeface="Calibri" panose="020F0502020204030204"/>
                <a:ea typeface="+mn-ea"/>
                <a:cs typeface="+mn-cs"/>
                <a:sym typeface="Helvetica"/>
              </a:rPr>
              <a:t>COMPLIANCE</a:t>
            </a:r>
          </a:p>
        </p:txBody>
      </p:sp>
      <p:sp>
        <p:nvSpPr>
          <p:cNvPr id="14" name="TextBox 13"/>
          <p:cNvSpPr txBox="1"/>
          <p:nvPr/>
        </p:nvSpPr>
        <p:spPr>
          <a:xfrm>
            <a:off x="19810897" y="10572563"/>
            <a:ext cx="3517655" cy="1569660"/>
          </a:xfrm>
          <a:prstGeom prst="rect">
            <a:avLst/>
          </a:prstGeom>
          <a:noFill/>
        </p:spPr>
        <p:txBody>
          <a:bodyPr wrap="square" rtlCol="0">
            <a:spAutoFit/>
          </a:bodyPr>
          <a:lstStyle/>
          <a:p>
            <a:pPr marL="0" marR="0" lvl="0" indent="0" algn="l" defTabSz="914400" rtl="0" eaLnBrk="1" fontAlgn="auto" latinLnBrk="0" hangingPunct="0">
              <a:lnSpc>
                <a:spcPct val="100000"/>
              </a:lnSpc>
              <a:spcBef>
                <a:spcPts val="1500"/>
              </a:spcBef>
              <a:spcAft>
                <a:spcPts val="0"/>
              </a:spcAft>
              <a:buClrTx/>
              <a:buSzTx/>
              <a:buFontTx/>
              <a:buNone/>
              <a:tabLst/>
              <a:defRPr/>
            </a:pPr>
            <a:r>
              <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rPr>
              <a:t>Contract deliverables</a:t>
            </a:r>
            <a:r>
              <a:rPr kumimoji="0" lang="en-US" sz="2400" b="0" i="0" u="none" strike="noStrike" kern="0" cap="none" spc="0" normalizeH="0" noProof="0" dirty="0">
                <a:ln>
                  <a:noFill/>
                </a:ln>
                <a:solidFill>
                  <a:srgbClr val="474A4C"/>
                </a:solidFill>
                <a:effectLst/>
                <a:uLnTx/>
                <a:uFillTx/>
                <a:latin typeface="Calibri" panose="020F0502020204030204"/>
                <a:ea typeface="+mn-ea"/>
                <a:cs typeface="+mn-cs"/>
                <a:sym typeface="Helvetica"/>
              </a:rPr>
              <a:t> tracking &amp;</a:t>
            </a:r>
            <a:r>
              <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rPr>
              <a:t> </a:t>
            </a:r>
            <a:r>
              <a:rPr lang="en-US" sz="2400" kern="0" dirty="0">
                <a:solidFill>
                  <a:srgbClr val="474A4C"/>
                </a:solidFill>
                <a:latin typeface="Calibri" panose="020F0502020204030204"/>
                <a:sym typeface="Helvetica"/>
              </a:rPr>
              <a:t>scheduling to ensure program compliance</a:t>
            </a:r>
            <a:endPar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endParaRPr>
          </a:p>
        </p:txBody>
      </p:sp>
      <p:sp>
        <p:nvSpPr>
          <p:cNvPr id="10" name="TextBox 9"/>
          <p:cNvSpPr txBox="1"/>
          <p:nvPr/>
        </p:nvSpPr>
        <p:spPr>
          <a:xfrm>
            <a:off x="15926505" y="9991155"/>
            <a:ext cx="3139811" cy="543675"/>
          </a:xfrm>
          <a:prstGeom prst="rect">
            <a:avLst/>
          </a:prstGeom>
          <a:noFill/>
        </p:spPr>
        <p:txBody>
          <a:bodyPr wrap="square" rtlCol="0">
            <a:spAutoFit/>
          </a:bodyPr>
          <a:lstStyle/>
          <a:p>
            <a:pPr marL="0" marR="0" lvl="0" indent="0" algn="r" defTabSz="914400" rtl="0" eaLnBrk="1" fontAlgn="auto" latinLnBrk="0" hangingPunct="0">
              <a:lnSpc>
                <a:spcPct val="100000"/>
              </a:lnSpc>
              <a:spcBef>
                <a:spcPts val="1500"/>
              </a:spcBef>
              <a:spcAft>
                <a:spcPts val="0"/>
              </a:spcAft>
              <a:buClrTx/>
              <a:buSzTx/>
              <a:buFontTx/>
              <a:buNone/>
              <a:tabLst/>
              <a:defRPr/>
            </a:pPr>
            <a:r>
              <a:rPr kumimoji="0" lang="en-US" sz="2933" b="1" i="0" u="none" strike="noStrike" kern="0" cap="none" spc="0" normalizeH="0" baseline="0" noProof="0">
                <a:ln>
                  <a:noFill/>
                </a:ln>
                <a:solidFill>
                  <a:srgbClr val="2C4F68"/>
                </a:solidFill>
                <a:effectLst/>
                <a:uLnTx/>
                <a:uFillTx/>
                <a:latin typeface="Calibri" panose="020F0502020204030204"/>
                <a:ea typeface="+mn-ea"/>
                <a:cs typeface="+mn-cs"/>
                <a:sym typeface="Helvetica"/>
              </a:rPr>
              <a:t>FLEXIBILITY</a:t>
            </a:r>
          </a:p>
        </p:txBody>
      </p:sp>
      <p:sp>
        <p:nvSpPr>
          <p:cNvPr id="15" name="TextBox 14"/>
          <p:cNvSpPr txBox="1"/>
          <p:nvPr/>
        </p:nvSpPr>
        <p:spPr>
          <a:xfrm>
            <a:off x="15857719" y="10585043"/>
            <a:ext cx="3303881" cy="1569660"/>
          </a:xfrm>
          <a:prstGeom prst="rect">
            <a:avLst/>
          </a:prstGeom>
          <a:noFill/>
        </p:spPr>
        <p:txBody>
          <a:bodyPr wrap="square" rtlCol="0">
            <a:spAutoFit/>
          </a:bodyPr>
          <a:lstStyle/>
          <a:p>
            <a:pPr marL="0" marR="0" lvl="0" indent="0" algn="r" defTabSz="914400" rtl="0" eaLnBrk="1" fontAlgn="auto" latinLnBrk="0" hangingPunct="0">
              <a:lnSpc>
                <a:spcPct val="100000"/>
              </a:lnSpc>
              <a:spcBef>
                <a:spcPts val="1500"/>
              </a:spcBef>
              <a:spcAft>
                <a:spcPts val="0"/>
              </a:spcAft>
              <a:buClrTx/>
              <a:buSzTx/>
              <a:buFontTx/>
              <a:buNone/>
              <a:tabLst/>
              <a:defRPr/>
            </a:pPr>
            <a:r>
              <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rPr>
              <a:t>Custom</a:t>
            </a:r>
            <a:r>
              <a:rPr kumimoji="0" lang="en-US" sz="2400" b="0" i="0" u="none" strike="noStrike" kern="0" cap="none" spc="0" normalizeH="0" noProof="0" dirty="0">
                <a:ln>
                  <a:noFill/>
                </a:ln>
                <a:solidFill>
                  <a:srgbClr val="474A4C"/>
                </a:solidFill>
                <a:effectLst/>
                <a:uLnTx/>
                <a:uFillTx/>
                <a:latin typeface="Calibri" panose="020F0502020204030204"/>
                <a:ea typeface="+mn-ea"/>
                <a:cs typeface="+mn-cs"/>
                <a:sym typeface="Helvetica"/>
              </a:rPr>
              <a:t> development available to meet any program specific requirements</a:t>
            </a:r>
            <a:endParaRPr kumimoji="0" lang="en-US" sz="2400" b="0" i="0" u="none" strike="noStrike" kern="0" cap="none" spc="0" normalizeH="0" baseline="0" noProof="0" dirty="0">
              <a:ln>
                <a:noFill/>
              </a:ln>
              <a:solidFill>
                <a:srgbClr val="474A4C"/>
              </a:solidFill>
              <a:effectLst/>
              <a:uLnTx/>
              <a:uFillTx/>
              <a:latin typeface="Calibri" panose="020F0502020204030204"/>
              <a:ea typeface="+mn-ea"/>
              <a:cs typeface="+mn-cs"/>
              <a:sym typeface="Helvetica"/>
            </a:endParaRPr>
          </a:p>
        </p:txBody>
      </p:sp>
      <p:cxnSp>
        <p:nvCxnSpPr>
          <p:cNvPr id="7" name="Straight Connector 6"/>
          <p:cNvCxnSpPr/>
          <p:nvPr/>
        </p:nvCxnSpPr>
        <p:spPr>
          <a:xfrm flipV="1">
            <a:off x="19066315" y="9438640"/>
            <a:ext cx="0" cy="824885"/>
          </a:xfrm>
          <a:prstGeom prst="line">
            <a:avLst/>
          </a:prstGeom>
          <a:ln>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9769493" y="2590802"/>
            <a:ext cx="0" cy="1682573"/>
          </a:xfrm>
          <a:prstGeom prst="line">
            <a:avLst/>
          </a:prstGeom>
          <a:ln>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757195" y="9499601"/>
            <a:ext cx="0" cy="763923"/>
          </a:xfrm>
          <a:prstGeom prst="line">
            <a:avLst/>
          </a:prstGeom>
          <a:ln>
            <a:solidFill>
              <a:schemeClr val="accent5"/>
            </a:solidFill>
            <a:head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8956693" y="2590802"/>
            <a:ext cx="0" cy="1682573"/>
          </a:xfrm>
          <a:prstGeom prst="line">
            <a:avLst/>
          </a:prstGeom>
          <a:ln>
            <a:solidFill>
              <a:schemeClr val="accent5"/>
            </a:solidFill>
            <a:headEnd type="ova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8198272" y="6402616"/>
            <a:ext cx="2324928" cy="954107"/>
          </a:xfrm>
          <a:prstGeom prst="rect">
            <a:avLst/>
          </a:prstGeom>
          <a:noFill/>
        </p:spPr>
        <p:txBody>
          <a:bodyPr wrap="square" lIns="0" rIns="0" rtlCol="0">
            <a:spAutoFit/>
          </a:bodyPr>
          <a:lstStyle/>
          <a:p>
            <a:pPr marL="0" marR="0" lvl="0" indent="0" algn="ctr" defTabSz="914400" rtl="0" eaLnBrk="1" fontAlgn="auto" latinLnBrk="0" hangingPunct="0">
              <a:lnSpc>
                <a:spcPct val="100000"/>
              </a:lnSpc>
              <a:spcBef>
                <a:spcPts val="1500"/>
              </a:spcBef>
              <a:spcAft>
                <a:spcPts val="0"/>
              </a:spcAft>
              <a:buClrTx/>
              <a:buSzTx/>
              <a:buFontTx/>
              <a:buNone/>
              <a:tabLst/>
              <a:defRPr/>
            </a:pPr>
            <a:r>
              <a:rPr kumimoji="0" lang="en-US" sz="2800" b="1" i="0" u="none" strike="noStrike" kern="0" cap="all" spc="0" normalizeH="0" baseline="0" noProof="0" dirty="0">
                <a:ln>
                  <a:noFill/>
                </a:ln>
                <a:solidFill>
                  <a:srgbClr val="2C4F68"/>
                </a:solidFill>
                <a:effectLst/>
                <a:uLnTx/>
                <a:uFillTx/>
                <a:latin typeface="Calibri" panose="020F0502020204030204"/>
                <a:ea typeface="+mn-ea"/>
                <a:cs typeface="+mn-cs"/>
                <a:sym typeface="Helvetica"/>
              </a:rPr>
              <a:t>The Value of 4Sight</a:t>
            </a:r>
          </a:p>
        </p:txBody>
      </p:sp>
      <p:sp>
        <p:nvSpPr>
          <p:cNvPr id="4" name="Footer Placeholder 3"/>
          <p:cNvSpPr>
            <a:spLocks noGrp="1"/>
          </p:cNvSpPr>
          <p:nvPr>
            <p:ph type="ftr" sz="quarter" idx="4294967295"/>
          </p:nvPr>
        </p:nvSpPr>
        <p:spPr>
          <a:xfrm>
            <a:off x="12192000" y="12946743"/>
            <a:ext cx="9163664" cy="296690"/>
          </a:xfrm>
        </p:spPr>
        <p:txBody>
          <a:bodyPr/>
          <a:lstStyle/>
          <a:p>
            <a:pPr marL="0" marR="0" lvl="0" indent="0" algn="r" defTabSz="914400" rtl="0" eaLnBrk="1" fontAlgn="auto" latinLnBrk="0" hangingPunct="0">
              <a:lnSpc>
                <a:spcPct val="100000"/>
              </a:lnSpc>
              <a:spcBef>
                <a:spcPts val="1500"/>
              </a:spcBef>
              <a:spcAft>
                <a:spcPts val="0"/>
              </a:spcAft>
              <a:buClrTx/>
              <a:buSzTx/>
              <a:buFontTx/>
              <a:buNone/>
              <a:tabLst/>
              <a:defRPr/>
            </a:pPr>
            <a:r>
              <a:rPr kumimoji="0" lang="en-US" sz="1050" b="0" i="0" u="none" strike="noStrike" kern="0" cap="none" spc="200" normalizeH="0" baseline="0" noProof="0">
                <a:ln>
                  <a:noFill/>
                </a:ln>
                <a:solidFill>
                  <a:srgbClr val="46494C"/>
                </a:solidFill>
                <a:effectLst/>
                <a:uLnTx/>
                <a:uFillTx/>
                <a:latin typeface="Arial" panose="020B0604020202020204" pitchFamily="34" charset="0"/>
                <a:ea typeface="+mn-ea"/>
                <a:cs typeface="Arial" panose="020B0604020202020204" pitchFamily="34" charset="0"/>
                <a:sym typeface="Helvetica"/>
              </a:rPr>
              <a:t>© 2020 GENERAL DYNAMICS INFORMATION TECHNOLOGY. ALL RIGHTS RESERVED.</a:t>
            </a:r>
          </a:p>
        </p:txBody>
      </p:sp>
      <p:sp>
        <p:nvSpPr>
          <p:cNvPr id="8" name="Slide Number Placeholder 7"/>
          <p:cNvSpPr>
            <a:spLocks noGrp="1"/>
          </p:cNvSpPr>
          <p:nvPr>
            <p:ph type="sldNum" sz="quarter" idx="4294967295"/>
          </p:nvPr>
        </p:nvSpPr>
        <p:spPr>
          <a:xfrm>
            <a:off x="21570617" y="12930657"/>
            <a:ext cx="984583" cy="328863"/>
          </a:xfrm>
        </p:spPr>
        <p:txBody>
          <a:bodyPr/>
          <a:lstStyle/>
          <a:p>
            <a:pPr marL="0" marR="0" lvl="0" indent="0" algn="r" defTabSz="914400" rtl="0" eaLnBrk="1" fontAlgn="auto" latinLnBrk="0" hangingPunct="0">
              <a:lnSpc>
                <a:spcPct val="100000"/>
              </a:lnSpc>
              <a:spcBef>
                <a:spcPts val="1500"/>
              </a:spcBef>
              <a:spcAft>
                <a:spcPts val="0"/>
              </a:spcAft>
              <a:buClrTx/>
              <a:buSzTx/>
              <a:buFontTx/>
              <a:buNone/>
              <a:tabLst/>
              <a:defRPr/>
            </a:pPr>
            <a:fld id="{07024CDC-CF68-4D8C-9225-2260FB816485}" type="slidenum">
              <a:rPr kumimoji="0" lang="en-US" sz="1200" b="0" i="0" u="none" strike="noStrike" kern="0" cap="none" spc="0" normalizeH="0" baseline="0" noProof="0" smtClean="0">
                <a:ln>
                  <a:noFill/>
                </a:ln>
                <a:solidFill>
                  <a:srgbClr val="46494C"/>
                </a:solidFill>
                <a:effectLst/>
                <a:uLnTx/>
                <a:uFillTx/>
                <a:latin typeface="Arial" panose="020B0604020202020204" pitchFamily="34" charset="0"/>
                <a:ea typeface="+mn-ea"/>
                <a:cs typeface="Arial" panose="020B0604020202020204" pitchFamily="34" charset="0"/>
                <a:sym typeface="Helvetica"/>
              </a:rPr>
              <a:pPr marL="0" marR="0" lvl="0" indent="0" algn="r" defTabSz="914400" rtl="0" eaLnBrk="1" fontAlgn="auto" latinLnBrk="0" hangingPunct="0">
                <a:lnSpc>
                  <a:spcPct val="100000"/>
                </a:lnSpc>
                <a:spcBef>
                  <a:spcPts val="1500"/>
                </a:spcBef>
                <a:spcAft>
                  <a:spcPts val="0"/>
                </a:spcAft>
                <a:buClrTx/>
                <a:buSzTx/>
                <a:buFontTx/>
                <a:buNone/>
                <a:tabLst/>
                <a:defRPr/>
              </a:pPr>
              <a:t>3</a:t>
            </a:fld>
            <a:endParaRPr kumimoji="0" lang="en-US" sz="1200" b="0" i="0" u="none" strike="noStrike" kern="0" cap="none" spc="0" normalizeH="0" baseline="0" noProof="0">
              <a:ln>
                <a:noFill/>
              </a:ln>
              <a:solidFill>
                <a:srgbClr val="46494C"/>
              </a:solidFill>
              <a:effectLst/>
              <a:uLnTx/>
              <a:uFillTx/>
              <a:latin typeface="Arial" panose="020B0604020202020204" pitchFamily="34" charset="0"/>
              <a:ea typeface="+mn-ea"/>
              <a:cs typeface="Arial" panose="020B0604020202020204" pitchFamily="34" charset="0"/>
              <a:sym typeface="Helvetica"/>
            </a:endParaRPr>
          </a:p>
        </p:txBody>
      </p:sp>
      <p:sp>
        <p:nvSpPr>
          <p:cNvPr id="26" name="Rectangle">
            <a:extLst>
              <a:ext uri="{FF2B5EF4-FFF2-40B4-BE49-F238E27FC236}">
                <a16:creationId xmlns:a16="http://schemas.microsoft.com/office/drawing/2014/main" id="{BB08C82F-B663-D74B-98E2-322F12CADBF4}"/>
              </a:ext>
            </a:extLst>
          </p:cNvPr>
          <p:cNvSpPr/>
          <p:nvPr/>
        </p:nvSpPr>
        <p:spPr>
          <a:xfrm>
            <a:off x="2000337" y="2116347"/>
            <a:ext cx="6286501" cy="2759242"/>
          </a:xfrm>
          <a:prstGeom prst="rect">
            <a:avLst/>
          </a:prstGeom>
          <a:solidFill>
            <a:schemeClr val="bg1"/>
          </a:solidFill>
          <a:ln w="25400">
            <a:miter lim="400000"/>
          </a:ln>
        </p:spPr>
        <p:txBody>
          <a:bodyPr lIns="121919" tIns="121919" rIns="121919" bIns="121919" anchor="ctr"/>
          <a:lstStyle/>
          <a:p>
            <a:endParaRPr dirty="0">
              <a:latin typeface="Arial" panose="020B0604020202020204" pitchFamily="34" charset="0"/>
              <a:cs typeface="Arial" panose="020B0604020202020204" pitchFamily="34" charset="0"/>
            </a:endParaRPr>
          </a:p>
        </p:txBody>
      </p:sp>
      <p:sp>
        <p:nvSpPr>
          <p:cNvPr id="27" name="Text Placeholder 3">
            <a:extLst>
              <a:ext uri="{FF2B5EF4-FFF2-40B4-BE49-F238E27FC236}">
                <a16:creationId xmlns:a16="http://schemas.microsoft.com/office/drawing/2014/main" id="{500D633E-C3E1-5B4C-BA36-35A5ACD3E986}"/>
              </a:ext>
            </a:extLst>
          </p:cNvPr>
          <p:cNvSpPr txBox="1">
            <a:spLocks/>
          </p:cNvSpPr>
          <p:nvPr/>
        </p:nvSpPr>
        <p:spPr>
          <a:xfrm>
            <a:off x="2137208" y="3068268"/>
            <a:ext cx="4706055" cy="85023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rgbClr val="2D4F68"/>
                </a:solidFill>
                <a:latin typeface="Arial" panose="020B0604020202020204" pitchFamily="34" charset="0"/>
                <a:cs typeface="Arial" panose="020B0604020202020204" pitchFamily="34" charset="0"/>
              </a:rPr>
              <a:t>Transition From</a:t>
            </a:r>
          </a:p>
        </p:txBody>
      </p:sp>
      <p:cxnSp>
        <p:nvCxnSpPr>
          <p:cNvPr id="29" name="Straight Connector 28"/>
          <p:cNvCxnSpPr/>
          <p:nvPr/>
        </p:nvCxnSpPr>
        <p:spPr>
          <a:xfrm>
            <a:off x="6702122" y="2331065"/>
            <a:ext cx="0" cy="2274394"/>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30" name="Text Placeholder 3">
            <a:extLst>
              <a:ext uri="{FF2B5EF4-FFF2-40B4-BE49-F238E27FC236}">
                <a16:creationId xmlns:a16="http://schemas.microsoft.com/office/drawing/2014/main" id="{7CF658C2-E99C-0646-9657-F9EA1CB08AF3}"/>
              </a:ext>
            </a:extLst>
          </p:cNvPr>
          <p:cNvSpPr txBox="1">
            <a:spLocks/>
          </p:cNvSpPr>
          <p:nvPr/>
        </p:nvSpPr>
        <p:spPr>
          <a:xfrm>
            <a:off x="6904083" y="2373022"/>
            <a:ext cx="3657600" cy="222985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Excel spreadsheets</a:t>
            </a:r>
          </a:p>
          <a:p>
            <a:r>
              <a:rPr lang="en-US" sz="2400" dirty="0">
                <a:latin typeface="Arial" panose="020B0604020202020204" pitchFamily="34" charset="0"/>
                <a:cs typeface="Arial" panose="020B0604020202020204" pitchFamily="34" charset="0"/>
              </a:rPr>
              <a:t>Access database</a:t>
            </a:r>
          </a:p>
          <a:p>
            <a:r>
              <a:rPr lang="en-US" sz="2400" dirty="0">
                <a:latin typeface="Arial" panose="020B0604020202020204" pitchFamily="34" charset="0"/>
                <a:cs typeface="Arial" panose="020B0604020202020204" pitchFamily="34" charset="0"/>
              </a:rPr>
              <a:t>Homegrown solution</a:t>
            </a:r>
          </a:p>
          <a:p>
            <a:r>
              <a:rPr lang="en-US" sz="2400" dirty="0">
                <a:latin typeface="Arial" panose="020B0604020202020204" pitchFamily="34" charset="0"/>
                <a:cs typeface="Arial" panose="020B0604020202020204" pitchFamily="34" charset="0"/>
              </a:rPr>
              <a:t>Lack of backup</a:t>
            </a:r>
          </a:p>
          <a:p>
            <a:r>
              <a:rPr lang="en-US" sz="2400" dirty="0">
                <a:latin typeface="Arial" panose="020B0604020202020204" pitchFamily="34" charset="0"/>
                <a:cs typeface="Arial" panose="020B0604020202020204" pitchFamily="34" charset="0"/>
              </a:rPr>
              <a:t>On customer network</a:t>
            </a:r>
          </a:p>
        </p:txBody>
      </p:sp>
      <p:sp>
        <p:nvSpPr>
          <p:cNvPr id="31" name="Text Placeholder 3">
            <a:extLst>
              <a:ext uri="{FF2B5EF4-FFF2-40B4-BE49-F238E27FC236}">
                <a16:creationId xmlns:a16="http://schemas.microsoft.com/office/drawing/2014/main" id="{500D633E-C3E1-5B4C-BA36-35A5ACD3E986}"/>
              </a:ext>
            </a:extLst>
          </p:cNvPr>
          <p:cNvSpPr txBox="1">
            <a:spLocks/>
          </p:cNvSpPr>
          <p:nvPr/>
        </p:nvSpPr>
        <p:spPr>
          <a:xfrm>
            <a:off x="2168511" y="9577573"/>
            <a:ext cx="4706055" cy="85023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rgbClr val="2D4F68"/>
                </a:solidFill>
                <a:latin typeface="Arial" panose="020B0604020202020204" pitchFamily="34" charset="0"/>
                <a:cs typeface="Arial" panose="020B0604020202020204" pitchFamily="34" charset="0"/>
              </a:rPr>
              <a:t>Accessible &amp; Secure</a:t>
            </a:r>
          </a:p>
        </p:txBody>
      </p:sp>
      <p:cxnSp>
        <p:nvCxnSpPr>
          <p:cNvPr id="32" name="Straight Connector 31"/>
          <p:cNvCxnSpPr/>
          <p:nvPr/>
        </p:nvCxnSpPr>
        <p:spPr>
          <a:xfrm>
            <a:off x="6733425" y="8840370"/>
            <a:ext cx="0" cy="2274394"/>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33" name="Text Placeholder 3">
            <a:extLst>
              <a:ext uri="{FF2B5EF4-FFF2-40B4-BE49-F238E27FC236}">
                <a16:creationId xmlns:a16="http://schemas.microsoft.com/office/drawing/2014/main" id="{7CF658C2-E99C-0646-9657-F9EA1CB08AF3}"/>
              </a:ext>
            </a:extLst>
          </p:cNvPr>
          <p:cNvSpPr txBox="1">
            <a:spLocks/>
          </p:cNvSpPr>
          <p:nvPr/>
        </p:nvSpPr>
        <p:spPr>
          <a:xfrm>
            <a:off x="6935386" y="8882327"/>
            <a:ext cx="4911588" cy="222985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External to GDIT</a:t>
            </a:r>
          </a:p>
          <a:p>
            <a:r>
              <a:rPr lang="en-US" sz="2400" dirty="0">
                <a:latin typeface="Arial" panose="020B0604020202020204" pitchFamily="34" charset="0"/>
                <a:cs typeface="Arial" panose="020B0604020202020204" pitchFamily="34" charset="0"/>
              </a:rPr>
              <a:t>Can support subcontractors</a:t>
            </a:r>
          </a:p>
          <a:p>
            <a:r>
              <a:rPr lang="en-US" sz="2400" dirty="0">
                <a:latin typeface="Arial" panose="020B0604020202020204" pitchFamily="34" charset="0"/>
                <a:cs typeface="Arial" panose="020B0604020202020204" pitchFamily="34" charset="0"/>
              </a:rPr>
              <a:t>Can support customer</a:t>
            </a:r>
          </a:p>
          <a:p>
            <a:r>
              <a:rPr lang="en-US" sz="2400" dirty="0">
                <a:latin typeface="Arial" panose="020B0604020202020204" pitchFamily="34" charset="0"/>
                <a:cs typeface="Arial" panose="020B0604020202020204" pitchFamily="34" charset="0"/>
              </a:rPr>
              <a:t>Azure </a:t>
            </a:r>
            <a:r>
              <a:rPr lang="en-US" sz="2400" dirty="0" err="1">
                <a:latin typeface="Arial" panose="020B0604020202020204" pitchFamily="34" charset="0"/>
                <a:cs typeface="Arial" panose="020B0604020202020204" pitchFamily="34" charset="0"/>
              </a:rPr>
              <a:t>GovCloud</a:t>
            </a:r>
            <a:endParaRPr lang="en-US"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FedRAMP</a:t>
            </a:r>
            <a:r>
              <a:rPr lang="en-US" sz="2400" dirty="0">
                <a:latin typeface="Arial" panose="020B0604020202020204" pitchFamily="34" charset="0"/>
                <a:cs typeface="Arial" panose="020B0604020202020204" pitchFamily="34" charset="0"/>
              </a:rPr>
              <a:t> High</a:t>
            </a:r>
          </a:p>
        </p:txBody>
      </p:sp>
      <p:sp>
        <p:nvSpPr>
          <p:cNvPr id="34" name="Text Placeholder 3">
            <a:extLst>
              <a:ext uri="{FF2B5EF4-FFF2-40B4-BE49-F238E27FC236}">
                <a16:creationId xmlns:a16="http://schemas.microsoft.com/office/drawing/2014/main" id="{500D633E-C3E1-5B4C-BA36-35A5ACD3E986}"/>
              </a:ext>
            </a:extLst>
          </p:cNvPr>
          <p:cNvSpPr txBox="1">
            <a:spLocks/>
          </p:cNvSpPr>
          <p:nvPr/>
        </p:nvSpPr>
        <p:spPr>
          <a:xfrm>
            <a:off x="2168511" y="6206720"/>
            <a:ext cx="4706055" cy="850231"/>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rgbClr val="2D4F68"/>
                </a:solidFill>
                <a:latin typeface="Arial" panose="020B0604020202020204" pitchFamily="34" charset="0"/>
                <a:cs typeface="Arial" panose="020B0604020202020204" pitchFamily="34" charset="0"/>
              </a:rPr>
              <a:t>Highly Tailorable</a:t>
            </a:r>
          </a:p>
        </p:txBody>
      </p:sp>
      <p:cxnSp>
        <p:nvCxnSpPr>
          <p:cNvPr id="36" name="Straight Connector 35"/>
          <p:cNvCxnSpPr/>
          <p:nvPr/>
        </p:nvCxnSpPr>
        <p:spPr>
          <a:xfrm>
            <a:off x="6733425" y="5469517"/>
            <a:ext cx="0" cy="2274394"/>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37" name="Text Placeholder 3">
            <a:extLst>
              <a:ext uri="{FF2B5EF4-FFF2-40B4-BE49-F238E27FC236}">
                <a16:creationId xmlns:a16="http://schemas.microsoft.com/office/drawing/2014/main" id="{7CF658C2-E99C-0646-9657-F9EA1CB08AF3}"/>
              </a:ext>
            </a:extLst>
          </p:cNvPr>
          <p:cNvSpPr txBox="1">
            <a:spLocks/>
          </p:cNvSpPr>
          <p:nvPr/>
        </p:nvSpPr>
        <p:spPr>
          <a:xfrm>
            <a:off x="6935385" y="5511474"/>
            <a:ext cx="5939955" cy="2229852"/>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700" b="0" i="0" kern="1200">
                <a:solidFill>
                  <a:schemeClr val="tx1"/>
                </a:solidFill>
                <a:latin typeface="Visuelt Pro Light" panose="020B03030402020401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700" b="0" i="0" kern="1200">
                <a:solidFill>
                  <a:schemeClr val="tx1"/>
                </a:solidFill>
                <a:latin typeface="Visuelt Pro Light" panose="020B03030402020401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Mission focused</a:t>
            </a:r>
          </a:p>
          <a:p>
            <a:r>
              <a:rPr lang="en-US" sz="2400" dirty="0">
                <a:latin typeface="Arial" panose="020B0604020202020204" pitchFamily="34" charset="0"/>
                <a:cs typeface="Arial" panose="020B0604020202020204" pitchFamily="34" charset="0"/>
              </a:rPr>
              <a:t>Purpose built</a:t>
            </a:r>
          </a:p>
          <a:p>
            <a:r>
              <a:rPr lang="en-US" sz="2400" dirty="0">
                <a:latin typeface="Arial" panose="020B0604020202020204" pitchFamily="34" charset="0"/>
                <a:cs typeface="Arial" panose="020B0604020202020204" pitchFamily="34" charset="0"/>
              </a:rPr>
              <a:t>Workflow engine</a:t>
            </a:r>
          </a:p>
          <a:p>
            <a:r>
              <a:rPr lang="en-US" sz="2400" dirty="0">
                <a:latin typeface="Arial" panose="020B0604020202020204" pitchFamily="34" charset="0"/>
                <a:cs typeface="Arial" panose="020B0604020202020204" pitchFamily="34" charset="0"/>
              </a:rPr>
              <a:t>Customizable to business processes</a:t>
            </a:r>
          </a:p>
          <a:p>
            <a:r>
              <a:rPr lang="en-US" sz="2400" dirty="0">
                <a:latin typeface="Arial" panose="020B0604020202020204" pitchFamily="34" charset="0"/>
                <a:cs typeface="Arial" panose="020B0604020202020204" pitchFamily="34" charset="0"/>
              </a:rPr>
              <a:t>Modular costing</a:t>
            </a:r>
          </a:p>
        </p:txBody>
      </p:sp>
    </p:spTree>
    <p:extLst>
      <p:ext uri="{BB962C8B-B14F-4D97-AF65-F5344CB8AC3E}">
        <p14:creationId xmlns:p14="http://schemas.microsoft.com/office/powerpoint/2010/main" val="405753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315769BA-C73E-47FE-885A-B7C21BD498A5}"/>
              </a:ext>
            </a:extLst>
          </p:cNvPr>
          <p:cNvCxnSpPr>
            <a:cxnSpLocks/>
          </p:cNvCxnSpPr>
          <p:nvPr/>
        </p:nvCxnSpPr>
        <p:spPr>
          <a:xfrm>
            <a:off x="1123882" y="4865618"/>
            <a:ext cx="22079665"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B656E00-BBB1-412E-909E-17B7D99ECCFC}"/>
              </a:ext>
            </a:extLst>
          </p:cNvPr>
          <p:cNvCxnSpPr>
            <a:cxnSpLocks/>
          </p:cNvCxnSpPr>
          <p:nvPr/>
        </p:nvCxnSpPr>
        <p:spPr>
          <a:xfrm flipH="1">
            <a:off x="9261831" y="2253071"/>
            <a:ext cx="23805" cy="2646011"/>
          </a:xfrm>
          <a:prstGeom prst="line">
            <a:avLst/>
          </a:prstGeom>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296CFA94-B160-419A-824B-87832046AFD2}"/>
              </a:ext>
            </a:extLst>
          </p:cNvPr>
          <p:cNvCxnSpPr>
            <a:cxnSpLocks/>
          </p:cNvCxnSpPr>
          <p:nvPr/>
        </p:nvCxnSpPr>
        <p:spPr>
          <a:xfrm>
            <a:off x="914400" y="8358850"/>
            <a:ext cx="22289147"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69BA149-A05E-42B8-8750-82AC439A7F52}"/>
              </a:ext>
            </a:extLst>
          </p:cNvPr>
          <p:cNvCxnSpPr>
            <a:cxnSpLocks/>
          </p:cNvCxnSpPr>
          <p:nvPr/>
        </p:nvCxnSpPr>
        <p:spPr>
          <a:xfrm flipH="1">
            <a:off x="8300919" y="4865618"/>
            <a:ext cx="52991" cy="3493232"/>
          </a:xfrm>
          <a:prstGeom prst="line">
            <a:avLst/>
          </a:prstGeom>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696336C0-7B98-45D7-8BC3-CE39BBEF9CAF}"/>
              </a:ext>
            </a:extLst>
          </p:cNvPr>
          <p:cNvCxnSpPr>
            <a:cxnSpLocks/>
          </p:cNvCxnSpPr>
          <p:nvPr/>
        </p:nvCxnSpPr>
        <p:spPr>
          <a:xfrm>
            <a:off x="15341393" y="4865618"/>
            <a:ext cx="14503" cy="3493232"/>
          </a:xfrm>
          <a:prstGeom prst="line">
            <a:avLst/>
          </a:prstGeom>
          <a:ln/>
        </p:spPr>
        <p:style>
          <a:lnRef idx="1">
            <a:schemeClr val="dk1"/>
          </a:lnRef>
          <a:fillRef idx="0">
            <a:schemeClr val="dk1"/>
          </a:fillRef>
          <a:effectRef idx="0">
            <a:schemeClr val="dk1"/>
          </a:effectRef>
          <a:fontRef idx="minor">
            <a:schemeClr val="tx1"/>
          </a:fontRef>
        </p:style>
      </p:cxnSp>
      <p:sp>
        <p:nvSpPr>
          <p:cNvPr id="69" name="Title 1">
            <a:extLst>
              <a:ext uri="{FF2B5EF4-FFF2-40B4-BE49-F238E27FC236}">
                <a16:creationId xmlns:a16="http://schemas.microsoft.com/office/drawing/2014/main" id="{C850EA38-A2EF-4022-9C02-7CB0D4CD11AB}"/>
              </a:ext>
            </a:extLst>
          </p:cNvPr>
          <p:cNvSpPr txBox="1">
            <a:spLocks/>
          </p:cNvSpPr>
          <p:nvPr/>
        </p:nvSpPr>
        <p:spPr>
          <a:xfrm>
            <a:off x="1008565" y="416719"/>
            <a:ext cx="22194982" cy="1028700"/>
          </a:xfrm>
          <a:prstGeom prst="rect">
            <a:avLst/>
          </a:prstGeom>
          <a:solidFill>
            <a:schemeClr val="tx2">
              <a:lumMod val="60000"/>
              <a:lumOff val="40000"/>
            </a:schemeClr>
          </a:solidFill>
        </p:spPr>
        <p:txBody>
          <a:bodyPr anchor="ctr">
            <a:normAutofit/>
          </a:bodyPr>
          <a:lstStyle>
            <a:lvl1pPr algn="l" defTabSz="914400" rtl="0" eaLnBrk="1" latinLnBrk="0" hangingPunct="1">
              <a:lnSpc>
                <a:spcPct val="90000"/>
              </a:lnSpc>
              <a:spcBef>
                <a:spcPct val="0"/>
              </a:spcBef>
              <a:buNone/>
              <a:defRPr sz="2800" b="1" i="0" kern="1200">
                <a:solidFill>
                  <a:srgbClr val="1F1F1F"/>
                </a:solidFill>
                <a:latin typeface="Calibri" charset="0"/>
                <a:ea typeface="Calibri" charset="0"/>
                <a:cs typeface="Calibri" charset="0"/>
              </a:defRPr>
            </a:lvl1pPr>
          </a:lstStyle>
          <a:p>
            <a:r>
              <a:rPr lang="en-US" sz="4800" dirty="0">
                <a:solidFill>
                  <a:schemeClr val="bg1"/>
                </a:solidFill>
              </a:rPr>
              <a:t> 4Sight Facts</a:t>
            </a:r>
          </a:p>
        </p:txBody>
      </p:sp>
      <p:sp>
        <p:nvSpPr>
          <p:cNvPr id="76" name="TextBox 75">
            <a:extLst>
              <a:ext uri="{FF2B5EF4-FFF2-40B4-BE49-F238E27FC236}">
                <a16:creationId xmlns:a16="http://schemas.microsoft.com/office/drawing/2014/main" id="{A13C00D0-BE71-46B0-98D7-BFA92CC70296}"/>
              </a:ext>
            </a:extLst>
          </p:cNvPr>
          <p:cNvSpPr txBox="1"/>
          <p:nvPr/>
        </p:nvSpPr>
        <p:spPr>
          <a:xfrm>
            <a:off x="1123882" y="2345890"/>
            <a:ext cx="6474248" cy="2277547"/>
          </a:xfrm>
          <a:prstGeom prst="rect">
            <a:avLst/>
          </a:prstGeom>
          <a:noFill/>
        </p:spPr>
        <p:txBody>
          <a:bodyPr wrap="square" rtlCol="0">
            <a:spAutoFit/>
          </a:bodyPr>
          <a:lstStyle/>
          <a:p>
            <a:r>
              <a:rPr lang="en-US" sz="3600" b="1" dirty="0">
                <a:solidFill>
                  <a:schemeClr val="accent2"/>
                </a:solidFill>
              </a:rPr>
              <a:t>Web Hosted</a:t>
            </a:r>
          </a:p>
          <a:p>
            <a:pPr marL="914400" lvl="1" indent="-457200">
              <a:spcBef>
                <a:spcPts val="1200"/>
              </a:spcBef>
              <a:buFont typeface="Arial" panose="020B0604020202020204" pitchFamily="34" charset="0"/>
              <a:buChar char="•"/>
            </a:pPr>
            <a:r>
              <a:rPr lang="en-US" sz="3200" b="1" dirty="0">
                <a:solidFill>
                  <a:srgbClr val="669ABE"/>
                </a:solidFill>
              </a:rPr>
              <a:t>Microsoft’s Azure Government Community Cloud High (GGCH) </a:t>
            </a:r>
          </a:p>
        </p:txBody>
      </p:sp>
      <p:sp>
        <p:nvSpPr>
          <p:cNvPr id="78" name="TextBox 77">
            <a:extLst>
              <a:ext uri="{FF2B5EF4-FFF2-40B4-BE49-F238E27FC236}">
                <a16:creationId xmlns:a16="http://schemas.microsoft.com/office/drawing/2014/main" id="{1C1F9852-4B7B-48CF-A9E8-FEC35339EB63}"/>
              </a:ext>
            </a:extLst>
          </p:cNvPr>
          <p:cNvSpPr txBox="1"/>
          <p:nvPr/>
        </p:nvSpPr>
        <p:spPr>
          <a:xfrm>
            <a:off x="9088025" y="5776639"/>
            <a:ext cx="4294638" cy="1421928"/>
          </a:xfrm>
          <a:prstGeom prst="rect">
            <a:avLst/>
          </a:prstGeom>
          <a:noFill/>
        </p:spPr>
        <p:txBody>
          <a:bodyPr wrap="square" rtlCol="0">
            <a:spAutoFit/>
          </a:bodyPr>
          <a:lstStyle/>
          <a:p>
            <a:pPr marL="457200" indent="-457200">
              <a:lnSpc>
                <a:spcPct val="90000"/>
              </a:lnSpc>
              <a:buFont typeface="Arial" panose="020B0604020202020204" pitchFamily="34" charset="0"/>
              <a:buChar char="•"/>
            </a:pPr>
            <a:r>
              <a:rPr lang="en-US" sz="3200" b="1" dirty="0">
                <a:solidFill>
                  <a:srgbClr val="669ABE"/>
                </a:solidFill>
              </a:rPr>
              <a:t>99.9%</a:t>
            </a:r>
          </a:p>
          <a:p>
            <a:pPr marL="457200" indent="-457200">
              <a:lnSpc>
                <a:spcPct val="90000"/>
              </a:lnSpc>
              <a:buFont typeface="Arial" panose="020B0604020202020204" pitchFamily="34" charset="0"/>
              <a:buChar char="•"/>
            </a:pPr>
            <a:r>
              <a:rPr lang="en-US" sz="3200" b="1" dirty="0">
                <a:solidFill>
                  <a:srgbClr val="669ABE"/>
                </a:solidFill>
              </a:rPr>
              <a:t>Local Redundant </a:t>
            </a:r>
          </a:p>
          <a:p>
            <a:pPr marL="457200" indent="-457200">
              <a:lnSpc>
                <a:spcPct val="90000"/>
              </a:lnSpc>
              <a:buFont typeface="Arial" panose="020B0604020202020204" pitchFamily="34" charset="0"/>
              <a:buChar char="•"/>
            </a:pPr>
            <a:r>
              <a:rPr lang="en-US" sz="3200" b="1" dirty="0">
                <a:solidFill>
                  <a:srgbClr val="669ABE"/>
                </a:solidFill>
              </a:rPr>
              <a:t>Geo-Redundant </a:t>
            </a:r>
          </a:p>
        </p:txBody>
      </p:sp>
      <p:sp>
        <p:nvSpPr>
          <p:cNvPr id="80" name="TextBox 79">
            <a:extLst>
              <a:ext uri="{FF2B5EF4-FFF2-40B4-BE49-F238E27FC236}">
                <a16:creationId xmlns:a16="http://schemas.microsoft.com/office/drawing/2014/main" id="{C5B3E8E1-8249-4761-B81E-18819A85119C}"/>
              </a:ext>
            </a:extLst>
          </p:cNvPr>
          <p:cNvSpPr txBox="1"/>
          <p:nvPr/>
        </p:nvSpPr>
        <p:spPr>
          <a:xfrm>
            <a:off x="8872888" y="5115856"/>
            <a:ext cx="4623839" cy="891526"/>
          </a:xfrm>
          <a:prstGeom prst="rect">
            <a:avLst/>
          </a:prstGeom>
          <a:noFill/>
        </p:spPr>
        <p:txBody>
          <a:bodyPr wrap="square" rtlCol="0">
            <a:spAutoFit/>
          </a:bodyPr>
          <a:lstStyle/>
          <a:p>
            <a:pPr>
              <a:spcAft>
                <a:spcPts val="400"/>
              </a:spcAft>
            </a:pPr>
            <a:r>
              <a:rPr lang="en-US" sz="3600" b="1" dirty="0">
                <a:solidFill>
                  <a:schemeClr val="accent2"/>
                </a:solidFill>
              </a:rPr>
              <a:t>Availability</a:t>
            </a:r>
          </a:p>
          <a:p>
            <a:pPr>
              <a:lnSpc>
                <a:spcPct val="90000"/>
              </a:lnSpc>
            </a:pPr>
            <a:endParaRPr lang="en-US" sz="1400" b="1" dirty="0">
              <a:solidFill>
                <a:schemeClr val="accent1"/>
              </a:solidFill>
            </a:endParaRPr>
          </a:p>
        </p:txBody>
      </p:sp>
      <p:sp>
        <p:nvSpPr>
          <p:cNvPr id="88" name="Rectangle 87">
            <a:extLst>
              <a:ext uri="{FF2B5EF4-FFF2-40B4-BE49-F238E27FC236}">
                <a16:creationId xmlns:a16="http://schemas.microsoft.com/office/drawing/2014/main" id="{A8DEBC9B-11F5-4B0B-99A5-8BE05582301F}"/>
              </a:ext>
            </a:extLst>
          </p:cNvPr>
          <p:cNvSpPr/>
          <p:nvPr/>
        </p:nvSpPr>
        <p:spPr>
          <a:xfrm>
            <a:off x="9567293" y="2526799"/>
            <a:ext cx="5973323" cy="1323439"/>
          </a:xfrm>
          <a:prstGeom prst="rect">
            <a:avLst/>
          </a:prstGeom>
        </p:spPr>
        <p:txBody>
          <a:bodyPr wrap="square">
            <a:spAutoFit/>
          </a:bodyPr>
          <a:lstStyle/>
          <a:p>
            <a:pPr>
              <a:lnSpc>
                <a:spcPct val="80000"/>
              </a:lnSpc>
            </a:pPr>
            <a:r>
              <a:rPr lang="en-US" sz="3200" b="1" dirty="0">
                <a:solidFill>
                  <a:schemeClr val="accent2"/>
                </a:solidFill>
              </a:rPr>
              <a:t>US Federal Risk and Authorization Management Program (</a:t>
            </a:r>
            <a:r>
              <a:rPr lang="en-US" sz="3200" b="1" dirty="0" err="1">
                <a:solidFill>
                  <a:schemeClr val="accent2"/>
                </a:solidFill>
              </a:rPr>
              <a:t>FedRAMP</a:t>
            </a:r>
            <a:r>
              <a:rPr lang="en-US" sz="3200" b="1" dirty="0">
                <a:solidFill>
                  <a:schemeClr val="accent2"/>
                </a:solidFill>
              </a:rPr>
              <a:t>)</a:t>
            </a:r>
          </a:p>
          <a:p>
            <a:pPr marL="1028700" lvl="1" indent="-571500">
              <a:lnSpc>
                <a:spcPct val="80000"/>
              </a:lnSpc>
              <a:buFont typeface="Arial" panose="020B0604020202020204" pitchFamily="34" charset="0"/>
              <a:buChar char="•"/>
            </a:pPr>
            <a:endParaRPr lang="en-US" sz="3600" b="1" dirty="0">
              <a:solidFill>
                <a:srgbClr val="669ABE"/>
              </a:solidFill>
            </a:endParaRPr>
          </a:p>
        </p:txBody>
      </p:sp>
      <p:sp>
        <p:nvSpPr>
          <p:cNvPr id="90" name="TextBox 89">
            <a:extLst>
              <a:ext uri="{FF2B5EF4-FFF2-40B4-BE49-F238E27FC236}">
                <a16:creationId xmlns:a16="http://schemas.microsoft.com/office/drawing/2014/main" id="{88E2ED8E-5E84-4C2C-B878-21D9C320D28A}"/>
              </a:ext>
            </a:extLst>
          </p:cNvPr>
          <p:cNvSpPr txBox="1"/>
          <p:nvPr/>
        </p:nvSpPr>
        <p:spPr>
          <a:xfrm>
            <a:off x="16387137" y="5716554"/>
            <a:ext cx="5899321" cy="2234586"/>
          </a:xfrm>
          <a:custGeom>
            <a:avLst/>
            <a:gdLst>
              <a:gd name="connsiteX0" fmla="*/ 0 w 5862745"/>
              <a:gd name="connsiteY0" fmla="*/ 0 h 2940998"/>
              <a:gd name="connsiteX1" fmla="*/ 5862745 w 5862745"/>
              <a:gd name="connsiteY1" fmla="*/ 0 h 2940998"/>
              <a:gd name="connsiteX2" fmla="*/ 5862745 w 5862745"/>
              <a:gd name="connsiteY2" fmla="*/ 2940998 h 2940998"/>
              <a:gd name="connsiteX3" fmla="*/ 0 w 5862745"/>
              <a:gd name="connsiteY3" fmla="*/ 2940998 h 2940998"/>
              <a:gd name="connsiteX4" fmla="*/ 0 w 5862745"/>
              <a:gd name="connsiteY4" fmla="*/ 0 h 2940998"/>
              <a:gd name="connsiteX0" fmla="*/ 18288 w 5881033"/>
              <a:gd name="connsiteY0" fmla="*/ 0 h 2940998"/>
              <a:gd name="connsiteX1" fmla="*/ 5881033 w 5881033"/>
              <a:gd name="connsiteY1" fmla="*/ 0 h 2940998"/>
              <a:gd name="connsiteX2" fmla="*/ 5881033 w 5881033"/>
              <a:gd name="connsiteY2" fmla="*/ 2940998 h 2940998"/>
              <a:gd name="connsiteX3" fmla="*/ 0 w 5881033"/>
              <a:gd name="connsiteY3" fmla="*/ 2154614 h 2940998"/>
              <a:gd name="connsiteX4" fmla="*/ 18288 w 5881033"/>
              <a:gd name="connsiteY4" fmla="*/ 0 h 2940998"/>
              <a:gd name="connsiteX0" fmla="*/ 18288 w 5899321"/>
              <a:gd name="connsiteY0" fmla="*/ 0 h 2191190"/>
              <a:gd name="connsiteX1" fmla="*/ 5881033 w 5899321"/>
              <a:gd name="connsiteY1" fmla="*/ 0 h 2191190"/>
              <a:gd name="connsiteX2" fmla="*/ 5899321 w 5899321"/>
              <a:gd name="connsiteY2" fmla="*/ 2191190 h 2191190"/>
              <a:gd name="connsiteX3" fmla="*/ 0 w 5899321"/>
              <a:gd name="connsiteY3" fmla="*/ 2154614 h 2191190"/>
              <a:gd name="connsiteX4" fmla="*/ 18288 w 5899321"/>
              <a:gd name="connsiteY4" fmla="*/ 0 h 2191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321" h="2191190">
                <a:moveTo>
                  <a:pt x="18288" y="0"/>
                </a:moveTo>
                <a:lnTo>
                  <a:pt x="5881033" y="0"/>
                </a:lnTo>
                <a:lnTo>
                  <a:pt x="5899321" y="2191190"/>
                </a:lnTo>
                <a:lnTo>
                  <a:pt x="0" y="2154614"/>
                </a:lnTo>
                <a:lnTo>
                  <a:pt x="18288" y="0"/>
                </a:lnTo>
                <a:close/>
              </a:path>
            </a:pathLst>
          </a:custGeom>
          <a:noFill/>
        </p:spPr>
        <p:txBody>
          <a:bodyPr wrap="square" rtlCol="0">
            <a:spAutoFit/>
          </a:bodyPr>
          <a:lstStyle/>
          <a:p>
            <a:pPr marL="457200" indent="-457200">
              <a:lnSpc>
                <a:spcPct val="87000"/>
              </a:lnSpc>
              <a:buFont typeface="Arial" panose="020B0604020202020204" pitchFamily="34" charset="0"/>
              <a:buChar char="•"/>
            </a:pPr>
            <a:r>
              <a:rPr lang="en-US" sz="3200" b="1" dirty="0" err="1">
                <a:solidFill>
                  <a:srgbClr val="669ABE"/>
                </a:solidFill>
              </a:rPr>
              <a:t>ASP.Net</a:t>
            </a:r>
            <a:r>
              <a:rPr lang="en-US" sz="3200" b="1" dirty="0">
                <a:solidFill>
                  <a:srgbClr val="669ABE"/>
                </a:solidFill>
              </a:rPr>
              <a:t> </a:t>
            </a:r>
          </a:p>
          <a:p>
            <a:pPr marL="457200" indent="-457200">
              <a:lnSpc>
                <a:spcPct val="87000"/>
              </a:lnSpc>
              <a:buFont typeface="Arial" panose="020B0604020202020204" pitchFamily="34" charset="0"/>
              <a:buChar char="•"/>
            </a:pPr>
            <a:r>
              <a:rPr lang="en-US" sz="3200" b="1" dirty="0" err="1">
                <a:solidFill>
                  <a:srgbClr val="669ABE"/>
                </a:solidFill>
              </a:rPr>
              <a:t>ASP.Net</a:t>
            </a:r>
            <a:r>
              <a:rPr lang="en-US" sz="3200" b="1" dirty="0">
                <a:solidFill>
                  <a:srgbClr val="669ABE"/>
                </a:solidFill>
              </a:rPr>
              <a:t> Core</a:t>
            </a:r>
          </a:p>
          <a:p>
            <a:pPr marL="457200" indent="-457200">
              <a:lnSpc>
                <a:spcPct val="87000"/>
              </a:lnSpc>
              <a:buFont typeface="Arial" panose="020B0604020202020204" pitchFamily="34" charset="0"/>
              <a:buChar char="•"/>
            </a:pPr>
            <a:r>
              <a:rPr lang="en-US" sz="3200" b="1" dirty="0">
                <a:solidFill>
                  <a:srgbClr val="669ABE"/>
                </a:solidFill>
              </a:rPr>
              <a:t>C#</a:t>
            </a:r>
          </a:p>
          <a:p>
            <a:pPr marL="457200" indent="-457200">
              <a:lnSpc>
                <a:spcPct val="87000"/>
              </a:lnSpc>
              <a:buFont typeface="Arial" panose="020B0604020202020204" pitchFamily="34" charset="0"/>
              <a:buChar char="•"/>
            </a:pPr>
            <a:r>
              <a:rPr lang="en-US" sz="3200" b="1" dirty="0">
                <a:solidFill>
                  <a:srgbClr val="669ABE"/>
                </a:solidFill>
              </a:rPr>
              <a:t>HTML</a:t>
            </a:r>
          </a:p>
          <a:p>
            <a:pPr marL="457200" indent="-457200">
              <a:lnSpc>
                <a:spcPct val="87000"/>
              </a:lnSpc>
              <a:buFont typeface="Arial" panose="020B0604020202020204" pitchFamily="34" charset="0"/>
              <a:buChar char="•"/>
            </a:pPr>
            <a:r>
              <a:rPr lang="en-US" sz="3200" b="1" dirty="0">
                <a:solidFill>
                  <a:srgbClr val="669ABE"/>
                </a:solidFill>
              </a:rPr>
              <a:t>JavaScript</a:t>
            </a:r>
          </a:p>
        </p:txBody>
      </p:sp>
      <p:sp>
        <p:nvSpPr>
          <p:cNvPr id="92" name="TextBox 91">
            <a:extLst>
              <a:ext uri="{FF2B5EF4-FFF2-40B4-BE49-F238E27FC236}">
                <a16:creationId xmlns:a16="http://schemas.microsoft.com/office/drawing/2014/main" id="{88E2ED8E-5E84-4C2C-B878-21D9C320D28A}"/>
              </a:ext>
            </a:extLst>
          </p:cNvPr>
          <p:cNvSpPr txBox="1"/>
          <p:nvPr/>
        </p:nvSpPr>
        <p:spPr>
          <a:xfrm>
            <a:off x="15743729" y="5115856"/>
            <a:ext cx="5899321" cy="946926"/>
          </a:xfrm>
          <a:custGeom>
            <a:avLst/>
            <a:gdLst>
              <a:gd name="connsiteX0" fmla="*/ 0 w 5862745"/>
              <a:gd name="connsiteY0" fmla="*/ 0 h 2940998"/>
              <a:gd name="connsiteX1" fmla="*/ 5862745 w 5862745"/>
              <a:gd name="connsiteY1" fmla="*/ 0 h 2940998"/>
              <a:gd name="connsiteX2" fmla="*/ 5862745 w 5862745"/>
              <a:gd name="connsiteY2" fmla="*/ 2940998 h 2940998"/>
              <a:gd name="connsiteX3" fmla="*/ 0 w 5862745"/>
              <a:gd name="connsiteY3" fmla="*/ 2940998 h 2940998"/>
              <a:gd name="connsiteX4" fmla="*/ 0 w 5862745"/>
              <a:gd name="connsiteY4" fmla="*/ 0 h 2940998"/>
              <a:gd name="connsiteX0" fmla="*/ 18288 w 5881033"/>
              <a:gd name="connsiteY0" fmla="*/ 0 h 2940998"/>
              <a:gd name="connsiteX1" fmla="*/ 5881033 w 5881033"/>
              <a:gd name="connsiteY1" fmla="*/ 0 h 2940998"/>
              <a:gd name="connsiteX2" fmla="*/ 5881033 w 5881033"/>
              <a:gd name="connsiteY2" fmla="*/ 2940998 h 2940998"/>
              <a:gd name="connsiteX3" fmla="*/ 0 w 5881033"/>
              <a:gd name="connsiteY3" fmla="*/ 2154614 h 2940998"/>
              <a:gd name="connsiteX4" fmla="*/ 18288 w 5881033"/>
              <a:gd name="connsiteY4" fmla="*/ 0 h 2940998"/>
              <a:gd name="connsiteX0" fmla="*/ 18288 w 5899321"/>
              <a:gd name="connsiteY0" fmla="*/ 0 h 2191190"/>
              <a:gd name="connsiteX1" fmla="*/ 5881033 w 5899321"/>
              <a:gd name="connsiteY1" fmla="*/ 0 h 2191190"/>
              <a:gd name="connsiteX2" fmla="*/ 5899321 w 5899321"/>
              <a:gd name="connsiteY2" fmla="*/ 2191190 h 2191190"/>
              <a:gd name="connsiteX3" fmla="*/ 0 w 5899321"/>
              <a:gd name="connsiteY3" fmla="*/ 2154614 h 2191190"/>
              <a:gd name="connsiteX4" fmla="*/ 18288 w 5899321"/>
              <a:gd name="connsiteY4" fmla="*/ 0 h 2191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321" h="2191190">
                <a:moveTo>
                  <a:pt x="18288" y="0"/>
                </a:moveTo>
                <a:lnTo>
                  <a:pt x="5881033" y="0"/>
                </a:lnTo>
                <a:lnTo>
                  <a:pt x="5899321" y="2191190"/>
                </a:lnTo>
                <a:lnTo>
                  <a:pt x="0" y="2154614"/>
                </a:lnTo>
                <a:lnTo>
                  <a:pt x="18288" y="0"/>
                </a:lnTo>
                <a:close/>
              </a:path>
            </a:pathLst>
          </a:custGeom>
          <a:noFill/>
        </p:spPr>
        <p:txBody>
          <a:bodyPr wrap="square" rtlCol="0">
            <a:spAutoFit/>
          </a:bodyPr>
          <a:lstStyle/>
          <a:p>
            <a:pPr>
              <a:lnSpc>
                <a:spcPct val="87000"/>
              </a:lnSpc>
            </a:pPr>
            <a:r>
              <a:rPr lang="en-US" sz="3200" b="1" dirty="0">
                <a:solidFill>
                  <a:schemeClr val="accent2"/>
                </a:solidFill>
              </a:rPr>
              <a:t>Tech Stack</a:t>
            </a:r>
          </a:p>
          <a:p>
            <a:pPr>
              <a:lnSpc>
                <a:spcPct val="87000"/>
              </a:lnSpc>
              <a:spcBef>
                <a:spcPts val="400"/>
              </a:spcBef>
            </a:pPr>
            <a:r>
              <a:rPr lang="en-US" sz="2800" b="1" dirty="0">
                <a:solidFill>
                  <a:schemeClr val="tx1">
                    <a:lumMod val="60000"/>
                    <a:lumOff val="40000"/>
                  </a:schemeClr>
                </a:solidFill>
              </a:rPr>
              <a:t>    	</a:t>
            </a:r>
          </a:p>
        </p:txBody>
      </p:sp>
      <p:sp>
        <p:nvSpPr>
          <p:cNvPr id="99" name="TextBox 98">
            <a:extLst>
              <a:ext uri="{FF2B5EF4-FFF2-40B4-BE49-F238E27FC236}">
                <a16:creationId xmlns:a16="http://schemas.microsoft.com/office/drawing/2014/main" id="{3CDE61DE-4B32-404E-A247-DCB57417A37F}"/>
              </a:ext>
            </a:extLst>
          </p:cNvPr>
          <p:cNvSpPr txBox="1"/>
          <p:nvPr/>
        </p:nvSpPr>
        <p:spPr>
          <a:xfrm>
            <a:off x="1123882" y="5115856"/>
            <a:ext cx="4848460" cy="2560701"/>
          </a:xfrm>
          <a:prstGeom prst="rect">
            <a:avLst/>
          </a:prstGeom>
          <a:noFill/>
        </p:spPr>
        <p:txBody>
          <a:bodyPr wrap="square" rtlCol="0">
            <a:spAutoFit/>
          </a:bodyPr>
          <a:lstStyle/>
          <a:p>
            <a:pPr>
              <a:lnSpc>
                <a:spcPct val="90000"/>
              </a:lnSpc>
            </a:pPr>
            <a:r>
              <a:rPr lang="en-US" sz="3600" b="1" dirty="0">
                <a:solidFill>
                  <a:schemeClr val="accent2"/>
                </a:solidFill>
              </a:rPr>
              <a:t>Quality Assurance</a:t>
            </a:r>
          </a:p>
          <a:p>
            <a:pPr marL="1028700" lvl="1" indent="-571500">
              <a:buFont typeface="Arial" panose="020B0604020202020204" pitchFamily="34" charset="0"/>
              <a:buChar char="•"/>
            </a:pPr>
            <a:r>
              <a:rPr lang="en-US" sz="3200" b="1" dirty="0">
                <a:solidFill>
                  <a:srgbClr val="669ABE"/>
                </a:solidFill>
              </a:rPr>
              <a:t>Dev</a:t>
            </a:r>
          </a:p>
          <a:p>
            <a:pPr marL="1028700" lvl="1" indent="-571500">
              <a:buFont typeface="Arial" panose="020B0604020202020204" pitchFamily="34" charset="0"/>
              <a:buChar char="•"/>
            </a:pPr>
            <a:r>
              <a:rPr lang="en-US" sz="3200" b="1" dirty="0">
                <a:solidFill>
                  <a:srgbClr val="669ABE"/>
                </a:solidFill>
              </a:rPr>
              <a:t>QA</a:t>
            </a:r>
          </a:p>
          <a:p>
            <a:pPr marL="1028700" lvl="1" indent="-571500">
              <a:buFont typeface="Arial" panose="020B0604020202020204" pitchFamily="34" charset="0"/>
              <a:buChar char="•"/>
            </a:pPr>
            <a:r>
              <a:rPr lang="en-US" sz="3200" b="1" dirty="0">
                <a:solidFill>
                  <a:srgbClr val="669ABE"/>
                </a:solidFill>
              </a:rPr>
              <a:t>Prod</a:t>
            </a:r>
          </a:p>
          <a:p>
            <a:pPr marL="1028700" lvl="1" indent="-571500">
              <a:buFont typeface="Arial" panose="020B0604020202020204" pitchFamily="34" charset="0"/>
              <a:buChar char="•"/>
            </a:pPr>
            <a:r>
              <a:rPr lang="en-US" sz="3200" b="1" dirty="0">
                <a:solidFill>
                  <a:srgbClr val="669ABE"/>
                </a:solidFill>
              </a:rPr>
              <a:t>SDLC</a:t>
            </a:r>
          </a:p>
        </p:txBody>
      </p:sp>
      <p:cxnSp>
        <p:nvCxnSpPr>
          <p:cNvPr id="72" name="Straight Connector 71">
            <a:extLst>
              <a:ext uri="{FF2B5EF4-FFF2-40B4-BE49-F238E27FC236}">
                <a16:creationId xmlns:a16="http://schemas.microsoft.com/office/drawing/2014/main" id="{7E1E35AC-70D2-49AA-9B64-1156444C93BA}"/>
              </a:ext>
            </a:extLst>
          </p:cNvPr>
          <p:cNvCxnSpPr>
            <a:cxnSpLocks/>
          </p:cNvCxnSpPr>
          <p:nvPr/>
        </p:nvCxnSpPr>
        <p:spPr>
          <a:xfrm>
            <a:off x="748462" y="11609353"/>
            <a:ext cx="22289147" cy="0"/>
          </a:xfrm>
          <a:prstGeom prst="line">
            <a:avLst/>
          </a:prstGeom>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714DEF78-7501-4C71-A9F9-1DEDBD309156}"/>
              </a:ext>
            </a:extLst>
          </p:cNvPr>
          <p:cNvSpPr txBox="1"/>
          <p:nvPr/>
        </p:nvSpPr>
        <p:spPr>
          <a:xfrm>
            <a:off x="1123882" y="8717978"/>
            <a:ext cx="4854211" cy="646331"/>
          </a:xfrm>
          <a:prstGeom prst="rect">
            <a:avLst/>
          </a:prstGeom>
          <a:noFill/>
        </p:spPr>
        <p:txBody>
          <a:bodyPr wrap="square" rtlCol="0">
            <a:spAutoFit/>
          </a:bodyPr>
          <a:lstStyle/>
          <a:p>
            <a:r>
              <a:rPr lang="en-US" sz="3600" b="1" dirty="0">
                <a:solidFill>
                  <a:schemeClr val="accent2"/>
                </a:solidFill>
              </a:rPr>
              <a:t>Azure Environment</a:t>
            </a:r>
          </a:p>
        </p:txBody>
      </p:sp>
      <p:sp>
        <p:nvSpPr>
          <p:cNvPr id="79" name="TextBox 78">
            <a:extLst>
              <a:ext uri="{FF2B5EF4-FFF2-40B4-BE49-F238E27FC236}">
                <a16:creationId xmlns:a16="http://schemas.microsoft.com/office/drawing/2014/main" id="{88E2ED8E-5E84-4C2C-B878-21D9C320D28A}"/>
              </a:ext>
            </a:extLst>
          </p:cNvPr>
          <p:cNvSpPr txBox="1"/>
          <p:nvPr/>
        </p:nvSpPr>
        <p:spPr>
          <a:xfrm>
            <a:off x="1521275" y="9398202"/>
            <a:ext cx="6197188" cy="2544799"/>
          </a:xfrm>
          <a:custGeom>
            <a:avLst/>
            <a:gdLst>
              <a:gd name="connsiteX0" fmla="*/ 0 w 5862745"/>
              <a:gd name="connsiteY0" fmla="*/ 0 h 2940998"/>
              <a:gd name="connsiteX1" fmla="*/ 5862745 w 5862745"/>
              <a:gd name="connsiteY1" fmla="*/ 0 h 2940998"/>
              <a:gd name="connsiteX2" fmla="*/ 5862745 w 5862745"/>
              <a:gd name="connsiteY2" fmla="*/ 2940998 h 2940998"/>
              <a:gd name="connsiteX3" fmla="*/ 0 w 5862745"/>
              <a:gd name="connsiteY3" fmla="*/ 2940998 h 2940998"/>
              <a:gd name="connsiteX4" fmla="*/ 0 w 5862745"/>
              <a:gd name="connsiteY4" fmla="*/ 0 h 2940998"/>
              <a:gd name="connsiteX0" fmla="*/ 18288 w 5881033"/>
              <a:gd name="connsiteY0" fmla="*/ 0 h 2940998"/>
              <a:gd name="connsiteX1" fmla="*/ 5881033 w 5881033"/>
              <a:gd name="connsiteY1" fmla="*/ 0 h 2940998"/>
              <a:gd name="connsiteX2" fmla="*/ 5881033 w 5881033"/>
              <a:gd name="connsiteY2" fmla="*/ 2940998 h 2940998"/>
              <a:gd name="connsiteX3" fmla="*/ 0 w 5881033"/>
              <a:gd name="connsiteY3" fmla="*/ 2154614 h 2940998"/>
              <a:gd name="connsiteX4" fmla="*/ 18288 w 5881033"/>
              <a:gd name="connsiteY4" fmla="*/ 0 h 2940998"/>
              <a:gd name="connsiteX0" fmla="*/ 18288 w 5899321"/>
              <a:gd name="connsiteY0" fmla="*/ 0 h 2191190"/>
              <a:gd name="connsiteX1" fmla="*/ 5881033 w 5899321"/>
              <a:gd name="connsiteY1" fmla="*/ 0 h 2191190"/>
              <a:gd name="connsiteX2" fmla="*/ 5899321 w 5899321"/>
              <a:gd name="connsiteY2" fmla="*/ 2191190 h 2191190"/>
              <a:gd name="connsiteX3" fmla="*/ 0 w 5899321"/>
              <a:gd name="connsiteY3" fmla="*/ 2154614 h 2191190"/>
              <a:gd name="connsiteX4" fmla="*/ 18288 w 5899321"/>
              <a:gd name="connsiteY4" fmla="*/ 0 h 2191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321" h="2191190">
                <a:moveTo>
                  <a:pt x="18288" y="0"/>
                </a:moveTo>
                <a:lnTo>
                  <a:pt x="5881033" y="0"/>
                </a:lnTo>
                <a:lnTo>
                  <a:pt x="5899321" y="2191190"/>
                </a:lnTo>
                <a:lnTo>
                  <a:pt x="0" y="2154614"/>
                </a:lnTo>
                <a:lnTo>
                  <a:pt x="18288" y="0"/>
                </a:lnTo>
                <a:close/>
              </a:path>
            </a:pathLst>
          </a:custGeom>
          <a:noFill/>
        </p:spPr>
        <p:txBody>
          <a:bodyPr wrap="square" rtlCol="0">
            <a:spAutoFit/>
          </a:bodyPr>
          <a:lstStyle/>
          <a:p>
            <a:pPr marL="457200" indent="-457200">
              <a:lnSpc>
                <a:spcPct val="87000"/>
              </a:lnSpc>
              <a:buFont typeface="Arial" panose="020B0604020202020204" pitchFamily="34" charset="0"/>
              <a:buChar char="•"/>
            </a:pPr>
            <a:r>
              <a:rPr lang="en-US" sz="3200" b="1" dirty="0">
                <a:solidFill>
                  <a:srgbClr val="669ABE"/>
                </a:solidFill>
              </a:rPr>
              <a:t>Azure Load Balancer</a:t>
            </a:r>
          </a:p>
          <a:p>
            <a:pPr marL="457200" indent="-457200">
              <a:lnSpc>
                <a:spcPct val="87000"/>
              </a:lnSpc>
              <a:buFont typeface="Arial" panose="020B0604020202020204" pitchFamily="34" charset="0"/>
              <a:buChar char="•"/>
            </a:pPr>
            <a:r>
              <a:rPr lang="en-US" sz="3200" b="1" dirty="0">
                <a:solidFill>
                  <a:srgbClr val="669ABE"/>
                </a:solidFill>
              </a:rPr>
              <a:t>Storage Services</a:t>
            </a:r>
          </a:p>
          <a:p>
            <a:pPr marL="457200" indent="-457200">
              <a:lnSpc>
                <a:spcPct val="87000"/>
              </a:lnSpc>
              <a:buFont typeface="Arial" panose="020B0604020202020204" pitchFamily="34" charset="0"/>
              <a:buChar char="•"/>
            </a:pPr>
            <a:r>
              <a:rPr lang="en-US" sz="3200" b="1" dirty="0">
                <a:solidFill>
                  <a:srgbClr val="669ABE"/>
                </a:solidFill>
              </a:rPr>
              <a:t>Azure SQL Server</a:t>
            </a:r>
          </a:p>
          <a:p>
            <a:pPr marL="457200" indent="-457200">
              <a:lnSpc>
                <a:spcPct val="87000"/>
              </a:lnSpc>
              <a:buFont typeface="Arial" panose="020B0604020202020204" pitchFamily="34" charset="0"/>
              <a:buChar char="•"/>
            </a:pPr>
            <a:r>
              <a:rPr lang="en-US" sz="3200" b="1" dirty="0">
                <a:solidFill>
                  <a:srgbClr val="669ABE"/>
                </a:solidFill>
              </a:rPr>
              <a:t>Virtual Network</a:t>
            </a:r>
          </a:p>
          <a:p>
            <a:pPr marL="457200" indent="-457200">
              <a:lnSpc>
                <a:spcPct val="80000"/>
              </a:lnSpc>
              <a:buFont typeface="Arial" panose="020B0604020202020204" pitchFamily="34" charset="0"/>
              <a:buChar char="•"/>
            </a:pPr>
            <a:r>
              <a:rPr lang="en-US" sz="3200" b="1" dirty="0">
                <a:solidFill>
                  <a:srgbClr val="669ABE"/>
                </a:solidFill>
              </a:rPr>
              <a:t>Azure Recovery for DR</a:t>
            </a:r>
          </a:p>
          <a:p>
            <a:pPr>
              <a:lnSpc>
                <a:spcPct val="80000"/>
              </a:lnSpc>
            </a:pPr>
            <a:endParaRPr lang="en-US" sz="2800" b="1" dirty="0">
              <a:solidFill>
                <a:srgbClr val="FFA41F"/>
              </a:solidFill>
            </a:endParaRPr>
          </a:p>
        </p:txBody>
      </p:sp>
      <p:sp>
        <p:nvSpPr>
          <p:cNvPr id="83" name="Rectangle 82">
            <a:extLst>
              <a:ext uri="{FF2B5EF4-FFF2-40B4-BE49-F238E27FC236}">
                <a16:creationId xmlns:a16="http://schemas.microsoft.com/office/drawing/2014/main" id="{05CFD9E5-5673-4936-9F13-3989503E298B}"/>
              </a:ext>
            </a:extLst>
          </p:cNvPr>
          <p:cNvSpPr/>
          <p:nvPr/>
        </p:nvSpPr>
        <p:spPr>
          <a:xfrm>
            <a:off x="10245870" y="9460996"/>
            <a:ext cx="6501713" cy="2160591"/>
          </a:xfrm>
          <a:prstGeom prst="rect">
            <a:avLst/>
          </a:prstGeom>
        </p:spPr>
        <p:txBody>
          <a:bodyPr wrap="square">
            <a:spAutoFit/>
          </a:bodyPr>
          <a:lstStyle/>
          <a:p>
            <a:pPr marL="457200" indent="-457200">
              <a:lnSpc>
                <a:spcPct val="80000"/>
              </a:lnSpc>
              <a:buFont typeface="Arial" panose="020B0604020202020204" pitchFamily="34" charset="0"/>
              <a:buChar char="•"/>
            </a:pPr>
            <a:r>
              <a:rPr lang="en-US" sz="3200" b="1" dirty="0">
                <a:solidFill>
                  <a:srgbClr val="669ABE"/>
                </a:solidFill>
              </a:rPr>
              <a:t>Application health checks </a:t>
            </a:r>
          </a:p>
          <a:p>
            <a:pPr marL="457200" indent="-457200">
              <a:lnSpc>
                <a:spcPct val="80000"/>
              </a:lnSpc>
              <a:buFont typeface="Arial" panose="020B0604020202020204" pitchFamily="34" charset="0"/>
              <a:buChar char="•"/>
            </a:pPr>
            <a:r>
              <a:rPr lang="en-US" sz="3200" b="1" dirty="0">
                <a:solidFill>
                  <a:srgbClr val="669ABE"/>
                </a:solidFill>
              </a:rPr>
              <a:t>Firewalls rules for ingress traffic </a:t>
            </a:r>
          </a:p>
          <a:p>
            <a:pPr marL="457200" indent="-457200">
              <a:lnSpc>
                <a:spcPct val="80000"/>
              </a:lnSpc>
              <a:buFont typeface="Arial" panose="020B0604020202020204" pitchFamily="34" charset="0"/>
              <a:buChar char="•"/>
            </a:pPr>
            <a:r>
              <a:rPr lang="en-US" sz="3200" b="1" dirty="0">
                <a:solidFill>
                  <a:srgbClr val="669ABE"/>
                </a:solidFill>
              </a:rPr>
              <a:t>RBAC</a:t>
            </a:r>
          </a:p>
          <a:p>
            <a:endParaRPr lang="en-US" sz="3200" dirty="0">
              <a:solidFill>
                <a:schemeClr val="tx1">
                  <a:lumMod val="60000"/>
                  <a:lumOff val="40000"/>
                </a:schemeClr>
              </a:solidFill>
            </a:endParaRPr>
          </a:p>
        </p:txBody>
      </p:sp>
      <p:sp>
        <p:nvSpPr>
          <p:cNvPr id="14" name="Rectangle 13"/>
          <p:cNvSpPr/>
          <p:nvPr/>
        </p:nvSpPr>
        <p:spPr>
          <a:xfrm>
            <a:off x="9888377" y="8717978"/>
            <a:ext cx="1733167" cy="646331"/>
          </a:xfrm>
          <a:prstGeom prst="rect">
            <a:avLst/>
          </a:prstGeom>
        </p:spPr>
        <p:txBody>
          <a:bodyPr wrap="none">
            <a:spAutoFit/>
          </a:bodyPr>
          <a:lstStyle/>
          <a:p>
            <a:r>
              <a:rPr lang="en-US" sz="3600" b="1" dirty="0">
                <a:solidFill>
                  <a:schemeClr val="accent2"/>
                </a:solidFill>
              </a:rPr>
              <a:t>Security</a:t>
            </a:r>
          </a:p>
        </p:txBody>
      </p:sp>
      <p:cxnSp>
        <p:nvCxnSpPr>
          <p:cNvPr id="89" name="Straight Connector 88">
            <a:extLst>
              <a:ext uri="{FF2B5EF4-FFF2-40B4-BE49-F238E27FC236}">
                <a16:creationId xmlns:a16="http://schemas.microsoft.com/office/drawing/2014/main" id="{8B656E00-BBB1-412E-909E-17B7D99ECCFC}"/>
              </a:ext>
            </a:extLst>
          </p:cNvPr>
          <p:cNvCxnSpPr>
            <a:cxnSpLocks/>
          </p:cNvCxnSpPr>
          <p:nvPr/>
        </p:nvCxnSpPr>
        <p:spPr>
          <a:xfrm flipH="1">
            <a:off x="9509429" y="8379648"/>
            <a:ext cx="35188" cy="3250503"/>
          </a:xfrm>
          <a:prstGeom prst="line">
            <a:avLst/>
          </a:prstGeom>
          <a:ln/>
        </p:spPr>
        <p:style>
          <a:lnRef idx="1">
            <a:schemeClr val="dk1"/>
          </a:lnRef>
          <a:fillRef idx="0">
            <a:schemeClr val="dk1"/>
          </a:fillRef>
          <a:effectRef idx="0">
            <a:schemeClr val="dk1"/>
          </a:effectRef>
          <a:fontRef idx="minor">
            <a:schemeClr val="tx1"/>
          </a:fontRef>
        </p:style>
      </p:cxnSp>
      <p:pic>
        <p:nvPicPr>
          <p:cNvPr id="19" name="Picture 18"/>
          <p:cNvPicPr>
            <a:picLocks noChangeAspect="1"/>
          </p:cNvPicPr>
          <p:nvPr/>
        </p:nvPicPr>
        <p:blipFill>
          <a:blip r:embed="rId3"/>
          <a:stretch>
            <a:fillRect/>
          </a:stretch>
        </p:blipFill>
        <p:spPr>
          <a:xfrm>
            <a:off x="16288722" y="8633433"/>
            <a:ext cx="1220807" cy="1220807"/>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7489307" y="2379042"/>
            <a:ext cx="1188720" cy="1188720"/>
          </a:xfrm>
          <a:prstGeom prst="rect">
            <a:avLst/>
          </a:prstGeom>
        </p:spPr>
      </p:pic>
      <p:pic>
        <p:nvPicPr>
          <p:cNvPr id="22" name="Picture 21"/>
          <p:cNvPicPr>
            <a:picLocks noChangeAspect="1"/>
          </p:cNvPicPr>
          <p:nvPr/>
        </p:nvPicPr>
        <p:blipFill>
          <a:blip r:embed="rId6"/>
          <a:stretch>
            <a:fillRect/>
          </a:stretch>
        </p:blipFill>
        <p:spPr>
          <a:xfrm>
            <a:off x="15392403" y="2317897"/>
            <a:ext cx="1918019" cy="1345476"/>
          </a:xfrm>
          <a:prstGeom prst="rect">
            <a:avLst/>
          </a:prstGeom>
        </p:spPr>
      </p:pic>
      <p:pic>
        <p:nvPicPr>
          <p:cNvPr id="1030" name="Picture 6" descr="Azure Managed Cloud Services | Logicwork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8130" y="8537752"/>
            <a:ext cx="1663701" cy="16637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uilding Self-managed Kubernetes Applications on AWS - XenonStac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71036" y="5150432"/>
            <a:ext cx="1240572" cy="124057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9"/>
          <a:stretch>
            <a:fillRect/>
          </a:stretch>
        </p:blipFill>
        <p:spPr>
          <a:xfrm>
            <a:off x="6550737" y="5177714"/>
            <a:ext cx="1188720" cy="1188720"/>
          </a:xfrm>
          <a:prstGeom prst="rect">
            <a:avLst/>
          </a:prstGeom>
        </p:spPr>
      </p:pic>
      <p:pic>
        <p:nvPicPr>
          <p:cNvPr id="26" name="Picture 25"/>
          <p:cNvPicPr>
            <a:picLocks noChangeAspect="1"/>
          </p:cNvPicPr>
          <p:nvPr/>
        </p:nvPicPr>
        <p:blipFill>
          <a:blip r:embed="rId10"/>
          <a:stretch>
            <a:fillRect/>
          </a:stretch>
        </p:blipFill>
        <p:spPr>
          <a:xfrm>
            <a:off x="21777116" y="5053591"/>
            <a:ext cx="1446095" cy="1446095"/>
          </a:xfrm>
          <a:prstGeom prst="rect">
            <a:avLst/>
          </a:prstGeom>
        </p:spPr>
      </p:pic>
      <p:cxnSp>
        <p:nvCxnSpPr>
          <p:cNvPr id="130" name="Straight Connector 129">
            <a:extLst>
              <a:ext uri="{FF2B5EF4-FFF2-40B4-BE49-F238E27FC236}">
                <a16:creationId xmlns:a16="http://schemas.microsoft.com/office/drawing/2014/main" id="{7E1E35AC-70D2-49AA-9B64-1156444C93BA}"/>
              </a:ext>
            </a:extLst>
          </p:cNvPr>
          <p:cNvCxnSpPr>
            <a:cxnSpLocks/>
          </p:cNvCxnSpPr>
          <p:nvPr/>
        </p:nvCxnSpPr>
        <p:spPr>
          <a:xfrm>
            <a:off x="1008565" y="2219607"/>
            <a:ext cx="22289147"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8B656E00-BBB1-412E-909E-17B7D99ECCFC}"/>
              </a:ext>
            </a:extLst>
          </p:cNvPr>
          <p:cNvCxnSpPr>
            <a:cxnSpLocks/>
          </p:cNvCxnSpPr>
          <p:nvPr/>
        </p:nvCxnSpPr>
        <p:spPr>
          <a:xfrm flipH="1">
            <a:off x="17721179" y="8355584"/>
            <a:ext cx="35188" cy="3250503"/>
          </a:xfrm>
          <a:prstGeom prst="line">
            <a:avLst/>
          </a:prstGeom>
          <a:ln/>
        </p:spPr>
        <p:style>
          <a:lnRef idx="1">
            <a:schemeClr val="dk1"/>
          </a:lnRef>
          <a:fillRef idx="0">
            <a:schemeClr val="dk1"/>
          </a:fillRef>
          <a:effectRef idx="0">
            <a:schemeClr val="dk1"/>
          </a:effectRef>
          <a:fontRef idx="minor">
            <a:schemeClr val="tx1"/>
          </a:fontRef>
        </p:style>
      </p:cxnSp>
      <p:pic>
        <p:nvPicPr>
          <p:cNvPr id="1036" name="Picture 12" descr="Sophos UTM Software FullGuard Plus - subscription license extension (1 mont  - FGSP0CTPS - Security Software - CDW.com"/>
          <p:cNvPicPr>
            <a:picLocks noChangeAspect="1" noChangeArrowheads="1"/>
          </p:cNvPicPr>
          <p:nvPr/>
        </p:nvPicPr>
        <p:blipFill>
          <a:blip r:embed="rId11">
            <a:extLst>
              <a:ext uri="{BEBA8EAE-BF5A-486C-A8C5-ECC9F3942E4B}">
                <a14:imgProps xmlns:a14="http://schemas.microsoft.com/office/drawing/2010/main">
                  <a14:imgLayer r:embed="rId12">
                    <a14:imgEffect>
                      <a14:saturation sat="200000"/>
                    </a14:imgEffect>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21591514" y="8531408"/>
            <a:ext cx="1948899" cy="1397325"/>
          </a:xfrm>
          <a:prstGeom prst="rect">
            <a:avLst/>
          </a:prstGeom>
          <a:noFill/>
          <a:extLst>
            <a:ext uri="{909E8E84-426E-40DD-AFC4-6F175D3DCCD1}">
              <a14:hiddenFill xmlns:a14="http://schemas.microsoft.com/office/drawing/2010/main">
                <a:solidFill>
                  <a:srgbClr val="FFFFFF"/>
                </a:solidFill>
              </a14:hiddenFill>
            </a:ext>
          </a:extLst>
        </p:spPr>
      </p:pic>
      <p:sp>
        <p:nvSpPr>
          <p:cNvPr id="132" name="Rectangle 131"/>
          <p:cNvSpPr/>
          <p:nvPr/>
        </p:nvSpPr>
        <p:spPr>
          <a:xfrm>
            <a:off x="17968017" y="8766561"/>
            <a:ext cx="1838965" cy="646331"/>
          </a:xfrm>
          <a:prstGeom prst="rect">
            <a:avLst/>
          </a:prstGeom>
        </p:spPr>
        <p:txBody>
          <a:bodyPr wrap="none">
            <a:spAutoFit/>
          </a:bodyPr>
          <a:lstStyle/>
          <a:p>
            <a:r>
              <a:rPr lang="en-US" sz="3600" b="1" dirty="0">
                <a:solidFill>
                  <a:schemeClr val="accent2"/>
                </a:solidFill>
              </a:rPr>
              <a:t>Modular</a:t>
            </a:r>
          </a:p>
        </p:txBody>
      </p:sp>
      <p:sp>
        <p:nvSpPr>
          <p:cNvPr id="133" name="Rectangle 132">
            <a:extLst>
              <a:ext uri="{FF2B5EF4-FFF2-40B4-BE49-F238E27FC236}">
                <a16:creationId xmlns:a16="http://schemas.microsoft.com/office/drawing/2014/main" id="{05CFD9E5-5673-4936-9F13-3989503E298B}"/>
              </a:ext>
            </a:extLst>
          </p:cNvPr>
          <p:cNvSpPr/>
          <p:nvPr/>
        </p:nvSpPr>
        <p:spPr>
          <a:xfrm>
            <a:off x="18251563" y="9460996"/>
            <a:ext cx="6501713" cy="1077218"/>
          </a:xfrm>
          <a:prstGeom prst="rect">
            <a:avLst/>
          </a:prstGeom>
        </p:spPr>
        <p:txBody>
          <a:bodyPr wrap="square">
            <a:spAutoFit/>
          </a:bodyPr>
          <a:lstStyle/>
          <a:p>
            <a:pPr marL="457200" indent="-457200">
              <a:buFont typeface="Arial" panose="020B0604020202020204" pitchFamily="34" charset="0"/>
              <a:buChar char="•"/>
            </a:pPr>
            <a:r>
              <a:rPr lang="en-US" sz="3200" b="1" dirty="0">
                <a:solidFill>
                  <a:srgbClr val="669ABE"/>
                </a:solidFill>
              </a:rPr>
              <a:t>Purpose built</a:t>
            </a:r>
          </a:p>
          <a:p>
            <a:pPr marL="457200" indent="-457200">
              <a:buFont typeface="Arial" panose="020B0604020202020204" pitchFamily="34" charset="0"/>
              <a:buChar char="•"/>
            </a:pPr>
            <a:r>
              <a:rPr lang="en-US" sz="3200" b="1" dirty="0">
                <a:solidFill>
                  <a:srgbClr val="669ABE"/>
                </a:solidFill>
              </a:rPr>
              <a:t>Cost savings</a:t>
            </a:r>
            <a:endParaRPr lang="en-US" sz="3200" dirty="0">
              <a:solidFill>
                <a:schemeClr val="tx1">
                  <a:lumMod val="60000"/>
                  <a:lumOff val="40000"/>
                </a:schemeClr>
              </a:solidFill>
            </a:endParaRPr>
          </a:p>
        </p:txBody>
      </p:sp>
      <p:sp>
        <p:nvSpPr>
          <p:cNvPr id="30" name="Rectangle 29"/>
          <p:cNvSpPr/>
          <p:nvPr/>
        </p:nvSpPr>
        <p:spPr>
          <a:xfrm>
            <a:off x="9825099" y="3918027"/>
            <a:ext cx="4772910" cy="546625"/>
          </a:xfrm>
          <a:prstGeom prst="rect">
            <a:avLst/>
          </a:prstGeom>
        </p:spPr>
        <p:txBody>
          <a:bodyPr wrap="none">
            <a:spAutoFit/>
          </a:bodyPr>
          <a:lstStyle/>
          <a:p>
            <a:pPr marL="1028700" lvl="1" indent="-571500">
              <a:lnSpc>
                <a:spcPct val="80000"/>
              </a:lnSpc>
              <a:buFont typeface="Arial" panose="020B0604020202020204" pitchFamily="34" charset="0"/>
              <a:buChar char="•"/>
            </a:pPr>
            <a:r>
              <a:rPr lang="en-US" sz="3600" b="1" dirty="0">
                <a:solidFill>
                  <a:srgbClr val="669ABE"/>
                </a:solidFill>
              </a:rPr>
              <a:t>High Accreditation</a:t>
            </a:r>
            <a:endParaRPr lang="en-US" sz="2800" b="1" dirty="0">
              <a:solidFill>
                <a:srgbClr val="669ABE"/>
              </a:solidFill>
            </a:endParaRPr>
          </a:p>
        </p:txBody>
      </p:sp>
      <p:sp>
        <p:nvSpPr>
          <p:cNvPr id="134" name="TextBox 133">
            <a:extLst>
              <a:ext uri="{FF2B5EF4-FFF2-40B4-BE49-F238E27FC236}">
                <a16:creationId xmlns:a16="http://schemas.microsoft.com/office/drawing/2014/main" id="{A13C00D0-BE71-46B0-98D7-BFA92CC70296}"/>
              </a:ext>
            </a:extLst>
          </p:cNvPr>
          <p:cNvSpPr txBox="1"/>
          <p:nvPr/>
        </p:nvSpPr>
        <p:spPr>
          <a:xfrm>
            <a:off x="17539255" y="2422706"/>
            <a:ext cx="7248096" cy="1292662"/>
          </a:xfrm>
          <a:prstGeom prst="rect">
            <a:avLst/>
          </a:prstGeom>
          <a:noFill/>
        </p:spPr>
        <p:txBody>
          <a:bodyPr wrap="square" rtlCol="0">
            <a:spAutoFit/>
          </a:bodyPr>
          <a:lstStyle/>
          <a:p>
            <a:r>
              <a:rPr lang="en-US" sz="3600" b="1" dirty="0">
                <a:solidFill>
                  <a:schemeClr val="accent2"/>
                </a:solidFill>
              </a:rPr>
              <a:t>Accessibility </a:t>
            </a:r>
          </a:p>
          <a:p>
            <a:pPr marL="914400" lvl="1" indent="-457200">
              <a:spcBef>
                <a:spcPts val="1200"/>
              </a:spcBef>
              <a:buFont typeface="Arial" panose="020B0604020202020204" pitchFamily="34" charset="0"/>
              <a:buChar char="•"/>
            </a:pPr>
            <a:r>
              <a:rPr lang="en-US" sz="3200" b="1" dirty="0">
                <a:solidFill>
                  <a:srgbClr val="669ABE"/>
                </a:solidFill>
              </a:rPr>
              <a:t>508 Compliant</a:t>
            </a:r>
          </a:p>
        </p:txBody>
      </p:sp>
      <p:cxnSp>
        <p:nvCxnSpPr>
          <p:cNvPr id="135" name="Straight Connector 134">
            <a:extLst>
              <a:ext uri="{FF2B5EF4-FFF2-40B4-BE49-F238E27FC236}">
                <a16:creationId xmlns:a16="http://schemas.microsoft.com/office/drawing/2014/main" id="{8B656E00-BBB1-412E-909E-17B7D99ECCFC}"/>
              </a:ext>
            </a:extLst>
          </p:cNvPr>
          <p:cNvCxnSpPr>
            <a:cxnSpLocks/>
          </p:cNvCxnSpPr>
          <p:nvPr/>
        </p:nvCxnSpPr>
        <p:spPr>
          <a:xfrm flipH="1">
            <a:off x="17327905" y="2221408"/>
            <a:ext cx="23805" cy="2646011"/>
          </a:xfrm>
          <a:prstGeom prst="line">
            <a:avLst/>
          </a:prstGeom>
          <a:ln/>
        </p:spPr>
        <p:style>
          <a:lnRef idx="1">
            <a:schemeClr val="dk1"/>
          </a:lnRef>
          <a:fillRef idx="0">
            <a:schemeClr val="dk1"/>
          </a:fillRef>
          <a:effectRef idx="0">
            <a:schemeClr val="dk1"/>
          </a:effectRef>
          <a:fontRef idx="minor">
            <a:schemeClr val="tx1"/>
          </a:fontRef>
        </p:style>
      </p:cxnSp>
      <p:pic>
        <p:nvPicPr>
          <p:cNvPr id="32" name="Picture 31"/>
          <p:cNvPicPr>
            <a:picLocks noChangeAspect="1"/>
          </p:cNvPicPr>
          <p:nvPr/>
        </p:nvPicPr>
        <p:blipFill rotWithShape="1">
          <a:blip r:embed="rId13"/>
          <a:srcRect l="4056" r="8041"/>
          <a:stretch/>
        </p:blipFill>
        <p:spPr>
          <a:xfrm>
            <a:off x="21970522" y="2401909"/>
            <a:ext cx="1067087" cy="1031839"/>
          </a:xfrm>
          <a:prstGeom prst="rect">
            <a:avLst/>
          </a:prstGeom>
        </p:spPr>
      </p:pic>
    </p:spTree>
    <p:extLst>
      <p:ext uri="{BB962C8B-B14F-4D97-AF65-F5344CB8AC3E}">
        <p14:creationId xmlns:p14="http://schemas.microsoft.com/office/powerpoint/2010/main" val="974366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869950"/>
          </a:xfrm>
        </p:spPr>
        <p:txBody>
          <a:bodyPr>
            <a:normAutofit/>
          </a:bodyPr>
          <a:lstStyle/>
          <a:p>
            <a:r>
              <a:rPr lang="en-US" dirty="0"/>
              <a:t>Mission and Capabilities of 4Sight</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5</a:t>
            </a:fld>
            <a:endParaRPr lang="en-US"/>
          </a:p>
        </p:txBody>
      </p:sp>
      <p:sp>
        <p:nvSpPr>
          <p:cNvPr id="7" name="Rectangle 6"/>
          <p:cNvSpPr/>
          <p:nvPr/>
        </p:nvSpPr>
        <p:spPr>
          <a:xfrm>
            <a:off x="1820759" y="1878888"/>
            <a:ext cx="12249571" cy="1200329"/>
          </a:xfrm>
          <a:prstGeom prst="rect">
            <a:avLst/>
          </a:prstGeom>
        </p:spPr>
        <p:txBody>
          <a:bodyPr wrap="square">
            <a:spAutoFit/>
          </a:bodyPr>
          <a:lstStyle/>
          <a:p>
            <a:r>
              <a:rPr lang="en-US" sz="2400" b="1" i="1" dirty="0"/>
              <a:t>Mission</a:t>
            </a:r>
            <a:r>
              <a:rPr lang="en-US" sz="2400" dirty="0"/>
              <a:t> is to deliver management products to help Program Managers visualize, monitor, and measure program financial health and progress.  To provide optimization and methodology to help programs run efficiently </a:t>
            </a:r>
          </a:p>
        </p:txBody>
      </p:sp>
      <p:pic>
        <p:nvPicPr>
          <p:cNvPr id="8" name="Picture 7"/>
          <p:cNvPicPr>
            <a:picLocks noChangeAspect="1"/>
          </p:cNvPicPr>
          <p:nvPr/>
        </p:nvPicPr>
        <p:blipFill>
          <a:blip r:embed="rId3"/>
          <a:stretch>
            <a:fillRect/>
          </a:stretch>
        </p:blipFill>
        <p:spPr>
          <a:xfrm>
            <a:off x="11532869" y="3094702"/>
            <a:ext cx="9327523" cy="9512588"/>
          </a:xfrm>
          <a:prstGeom prst="rect">
            <a:avLst/>
          </a:prstGeom>
        </p:spPr>
      </p:pic>
      <p:sp>
        <p:nvSpPr>
          <p:cNvPr id="9" name="AutoShape 2" descr="data:image/png;base64,%20iVBORw0KGgoAAAANSUhEUgAAAkAAAAC5CAYAAADAmIDOAAAAAXNSR0IArs4c6QAAAARnQU1BAACxjwv8YQUAAAAJcEhZcwAADsMAAA7DAcdvqGQAAP+lSURBVHhe7L0HgGTnVeV/u3JV5zg556jRSBrlHC3Lkm05G0cMCyYtsISFXf6AzWJ2Wdhds+wa1sYYbOOcZEtWzlmjGU3OOXburqqu2P2/v/O6Rq1hlLBsaUbvSjXdXfXe9773vVd1T5177r11Sz67a8xCCy200EJ7XawuErWRfett32c/ZPWLLrJE52wr7F1neX+u7bKfs3LfIcvvesYmv+dPrXhgg42OjVnbJR+wvG8z9PT3rfHst1hyykKrq6uzsUrFqoVBi6YarS6esrFq2arDPVbq2W9WrVp80myr8/0Tk+ZZqduf833qInGLNbZZ/yNfsfSsVVa/+GLzHa3Uf8SOffNTFk03WYM/F6lvtdyWB2342R9b41nX2eT3fdoiqfrxswgttNPPIuM/QwsttNBCex1sbLRihUNbHYhEHIh02IgDm8LBzZaZdZaNFkcsv/1xNnKw0WDNF73XGpdfaXXJektNXSggMlYqWN1o1bFMzOoSSYs3dFjEX48k0nqtOjJs1Wy/RRvabDQ/ZNX8sNXFUhZr6rTRnD+frvdtBv33ASse2WblweM2vP4uS7ROtZYL3mUFB13Dmx/QGPH2mRZpbLXSwGGri0Z99nXBSYQW2mloIQAKLbTQQnvdrM7GqhUrHd9j8dbJ/veYg59NVi3mLOoApXhkh41Wig5oMpbomGHRTLODkBlibsp9h60yeEzPlYd7rHhsp5WO7rJS736NVzyy3UZLeYv7OAZYGYPsB7CMWn7bo1b041SG+6zcf8S33ysQVOreZ7mtD4k9Kh7bY/ULL7Cmc2+x4uGtPq+NGi9a32Z1PtRYpcwJhBbaaWshAAottNBCe50t0T7dMosucaASt9GRrABPfvdTVj6+21+tswQhrljSqvkhGy3mbbSQs8L+5/xnVuzQWGlEDFJdLK7t9RwPBykwQMV9G6yS7bXqsD98jDHCZb4dLBC4KJJptFjbdIukm6x4aJsVj+6w4fU/9jmsdWA2ReOM+O+lozstVt/iAClhlaHjmntooZ2uFmqAQgsttNBeT6uLiMnpvftzVuo7ZNn1d1oknrK6dINF6qIWccBRv/RSa1h8hQOdvFWGe7TPyN5nLb/zKYs3d1kk1egDVW2s6g/CYfFkoAkaHTVz8FLuP2Tp+Wss1tAuRinePFk4iVBZ3IEPzE6596CNlkuWmbPKAdcC67vvC1bY5yDLAVfVgVa5Z5/FW6ZYauZyG832W9c7/sCS05b4cUMXEtrpadHOG3/jj8d/Dy200EIL7WduY2JeEu0zbHjdHQIi0cZ2S886S+Gx5OT5jm0qAknl/sMKU42VclY8vN2qaHgaOxwwJRzQRP3/mAOfiBggwmSRaNwsFrWxsTHHTDFz9OMPB0ixuI05EIJJgkWqZnus0n/Ej3HUoqkGS3TNsfyWRySuzsw/15KT5lrp2G4xTVgQCmux9MwVOk5ooZ2OFjJAoYUWWmivtzmIKOzfaEf+5Q/1E3FzctIcKzroKPccsLpEWqBkrFxQeAxWCL0PTA9Aqc6BDmLqSDSh0Bd/k10GG0RGFyAHEFQZPC5wpLGqJQmiAUSVHFqgoxbxecRaJlvKxxx+9narFoYEzOrSjcoiKx3dYYUjOyTWjjV12Kzf+KqOFVpop6OFACi00EIL7XU1GJQxy+143Lq/+xmlrCenLQ70PbzqQKaaH3RgMkWiZFLYychC6Jzomm2NK691EOLAp1oWkJIh7IlGfeRA5glwGXXwVBnq9kePmKVE1yyFzmCRige3ONjaJfATdbCDgBqtkMYZLVvFf4fxGauUBLwi6QbLzDnXZvzS3wcgK7TQTkMLAVBooYUW2utq4wBo60PS3ZCZVRk4IlEy4mjq8OS2PWINy6+0zMKLrNx7yAaf/r6Ve/ZKk9O46nppeZSVBQCSAJpxx/Qco5e691h28wP+fNWiiXobRTQdTyrzTOJqPyZ/t1zyAdUhym9/RNlhzA3gg+4ov+PJQH/k4xJOy8xdbZPe8ylLTV3ghxzlgKGFdlpZCIBCCy200F5Xc4ji/2c33icAhL4Gpoa6P4iWLRKxwt7nLNbSZaMjw1bxx1gx51inTmGtV2wCR2xfN/4reWA+xgTWKO6AK+KAqAwAa+qyaEOLNSy7yqr5ARt8/Jt+/KFgCJ9TNNNoTatutCkf+EzAPoUW2mlmoQg6tNBCC+31tLqIwl3ZjfdauXuPlQePjaerD0gQTahLeh1/btSBjznYICwmFCPwFDwARBYZBzM1UIMhirYJQMn3PVHEkM1qm/rP0fygVXN9hp6I0BhVpCt+3FimRZvxO3WHxkpF6ZEQTCPSjrdN9UOELFBop5eFdYBCCy200F5PGwcgZGTFmiZZasYKhagIXwFECDcBeIKfEf0OeyMGZxz4CPzwEMETfKyzHdllyamLJJRuv/aXrOMtv2bxlkkKe0V8LA6u/3yfOrLIAFY8GMP/Rt9TOrbTyn0HpRuC/mk5/1bLzD1b26IT6nvwS6pfFFpop5uFDFBooYUW2utpAJlEGixiuc0PSmdDkcEgpR1gwybjDA4/efhz+kf/8w9P+G++TzSeVG+vlks+aG2Xf8gyc1Zbw9IrrPm8W6xh4flWPLJzPPNrwLFOzHeL+JCwNxyDsFjtezHP1VmsvtX3v8xSs1ZavG2axuH3/I7HLTl5nh8zbg2LL9WxQwvtdLKQAQottNBCe50NoJPsmmPx5k5LTllgrZd/1BKds8TUBOBm3ASI/CEMBFjhV/4IfoskUhZtaNcjs+hCaz73Hda44mo1WUUoDbtD5lddIuO4x8FSfYueryN1PjiAxnn+d1MRRFLf1RbjrOsUiovE05ZZcL6lZyy3zrf8+ok5hRba6WQhAAottNBCe52NUFMk3ahmp/WLL1X2V6JjZsCqjLM/ARwJfvI4gTdq7JA/G4iRx6wy1GuFXWtttDAsMbWNs0mFQ9uUEUaHeRge0ucjMYooAqeeP8ZELIPWp7h/g2XpEYZAuu+gDa37kYMtB07xpEJsAfszca/QQnvjWwiAQgsttNBed0OHE7Vqts9Kajy6Oaj4TI0dcIVS2wOAAeOjzK1x0BKwL3pWAKg6MqTGpgNPfkv9vOjuPpoftqKPVzq+WxWlK8Pd2kdjSDgdQB8dqvaX/hmT1oc2GoTO+h/6Z8ttf8yxU9BrLDV7lY2Wi2wYWminnYUAKLTQQgvtdTbEzdV8v1iW4Y33CLjUxRLq/A4ACUTKCKD9Mf4fAEbQBQDENgw05oCmXNIDXVFu++N28O9/yXrv+4Lltj1sg49/ywGQgx9aYvg+ElMXRwR2ND7j8YgmgnH99Uhjh6pBU/15ZM9ateCo9B8NxNTxNEcNLbTT0kIAFFpooYX2ehtghiwvByG0qyAtPppusGTX3KCXF7wMWVuiZ2B+fHsAyjhI0cP3DYTLow5+UpbsnKWeYQ3Lr7Fy3wH18Sr3HrDqCBWm2W9UITLqDmn/YPCggnQ8YZFEg//th29oEzgrHd+rYzA/dY+nanSqfny/0EI7/SwEQKGFFlpor7MR6oo1dVrj2TdarLHdQUeHxVumWqJ9mkWiyfGtgiwviZkdsAh21H660eAUgEJVZgmqW6ZYvHOOtV70bmu54N3K+qLLu0ASYIl9KyUOHgyAgakcaCkN37eLJNLKKKPuD7qhumTGx5xpySnzbdSBFI1YQ/wT2ulqIQAKLbTQQnvdDVYnADhjkajFWiZZxIFQnYOd9II1hj4IoKLaPpmmAKj4XuOcjZgjwEo0lVFoC9BSpd2FgyIyvTLzztXYmVmrJIqOxFMWq/fxfVt/IWCXGMhdQqx5qo/TGIzLmH68Sr7fyv0HrTrUbZmZK6x4fJ96i9GlPtgvtNBOPwsBUGihhRba627jNEpdnQoUlnr3O6DJWGbBBdZ+1S86aAlYH3RBPM9DhRC1jz8Eetotkm62qIMmagkR7iJ8NVrM+7ajlpq+xHI7nwj2dxAUbWp3cNSqcTUIPyJ1AkuRTLMKM8bbp1nD8qst2TlHhRlHSwUr9R+z4sFNDoaOW7F7z/j+oYV2+lkIgEILLbTQXm9Dy1MtW7l7n5UHjjlwabXkpPmqvjw6MmgJtEBof3yb0dyAxZs6BXRIbwf8gF7GqlUBmmhjp40V8paavMDibdM1BkxNrN7BEALpaslirVMUvgIYAap4WCTuP5NKbY+kAnEz9X4ARsVjOxUuGxv14/t8KKRIbaDKwNEgjBbSQKGdhhYCoNBCCy20193q1OdrdLTiYGe2lXoOWG7XE1bpO6jGpBQdlDanXLTKyJCVHHiYgxYYnpgDnmimdRwMRRQ+a1rzdkv7PiiEACijyvSqs8zCC1XNORJ1wOMgBhFzwv+OOyBKdEy3JMc+ss3GigWF4tiW/QuHtmp/qkTDKFVHhq1uXEOEXijEP6GdjhYCoNBCCy20N4ABVqKpJoskGxRWqgwcd/ADw1JUVWhLpMTkxFunWeslH7DWyz9kTee9w5rPudkaVl5j6ZkrLT1rlbVf/QkHTBeqYrNASxxWJy62J97Qal23/L7F2qdaZeiYWCPz12lwSlZXomuO1aWb/dEoTVFyykKF0wA8uAuaqFbJGnPEQ02hobU/kp4otNBOR6tb8tldYQA3tNBCC+31tLqIChgOPvIV633wn63Sf9jqF1/moGa5xMaADdXfGThi6bnnWetlH7RofZsDG8TMzQIrFk/7TwcjhKcObbFy936LtnRZetpiYlk2sne9UuETk+dbomOGVbK9yuRSjItGqKS/R+NWOrLTeh/6ko3sWmsNSy9Rw9ORXU8r/BaYb69wWdyaz73ZJr//v+iYoYV2ulnIAIUWWmihvc6m8FZuwLLbHrfR/KCys0Z2PmHZTffZ0DM/sPyOp6QLQm88Vh6xqm9LeAwWB4A0Bjvj+6iwYbXiQOmYFQ5usoEHv2wDT3zbhtbdYYNPfstG9j9n5d79OiaaoHgztXyazKolH7NfWV6j1aL0SGTKV4Z6LLf14eAYjO1AhzR7WClqFQG0QgvtdLUQAIUWWmihvd7moCLa0KZMLXpvSfzsIIOWGLAyqemL/fUOi6abpLlRu4v8kI2NZLUtXd2R4UTjaQGk3JYHbWj9jy27+X7rvevvrPfO/2PZDfdY9rm7rXhkh0gcxNMUPKxL+j6VskCVdEjFvB4clxAcRuo9Pb8IszFHdEPJyfMtPfvsYKzQQjsNLdp542/88fjvoYUWWmihvS42ZpFkxhKT56o1Rbl3n42VCnqFVHhS3Ak5jTlAQcuTnDRP2hxq+8DiBLWB6sQkjRVySndHpFy/4HyFxRBKp6Yvs8SU+Q62ylY//3wfp+q7wBiVHEwNqkeYORAiNDayd53qBxEyGx0ZtqZVN9ikd/yBNa1+izWuvNaBzyprvuA91rLmHZpjaKGdjhYCoNBCCy20N4I5sCEsVT//PIs2tPqj3VIzlltm1goBFEJP9PCqFoYdzCy10WyfQlHxjukW821hbKjeTIsMwmGEzBqWXmGJSXOtftEllpl7rp6nr1e8a3ag6RkPmY2SWdaz38bIMus/bIUDGxxkzVV1aipAN695u7Wcf6tF083+XJclpy62eEsXkx5/vMHM1+D5B4GOkKYK7V9bGAILLbTQQnuDGICmLpGx9it/3qZ//H/747PWfu0vWaJztmr1RNKN7s9jEh0TMqsSssoPC7gQAoM9qhaySl9Pz1ujnwCWWFNbkOruoCbp4AlmR+NQBVrHLfm+eYXf6EKvvmR+vOTUhepJ5hv6NhWBJj0I01UCAPW6mIMaqlTDmsGCnbBxwAOoY44K5/l6jL/oL41XvT5h4yBJq8cPH5e6SGwX2hlvIQAKLbTQQnsj2diodD6jxaycN0AjPeccd8qkocdUw2c0P+TOPy2xMuJlGpqWh7uDQoo9++X4Y5kWFUaMtRIia1aDVCpA8xoFDGF9VMNn1MGCAycJnf3vylC3xZq7lBpP2j1MFNqjGkZ4vQ2AwjwHn/iWutyX+w8Hqf6+NgI+vmZooHJbHrbS0Z2W3/mklXsPKpVfmXSUBwC4AXx8rRmLMCChQoDgyN5ntY2KQ4Z2RlsYAgsttNBCe0NbnUXiCcvteMKddVGVmCOpRumC0AGpB5iDHYBLlZo9+X6JoimgiIiZkBeMUXnwmEVicYGnarZPwMnKRQEBwlyEvsjyYhz0RrBF5f4j/nKdmrQm2qbq9dfPAgYHhqr/4X+2gce/JRBU7jssYDdGeNDPd+jZ2y2/5xmtE6xW4fBWKzoQChihnAO9oCgk515x0Ihmin2zmx+0vge/ZIOP/Ivldz1tiZZJFmftHCSFdmZaWAcotNBCC+2NbmNVy255WOzE4FPftWTXXMvMO0+6HQoYEuqCLSLFnR5eZInxGpWbU7NWyImT5RWJJSzqjr2OT33HAInJC5TNVTy2y8rH9tiob1ci8yxZLwYIMXR69lk25QOfCUJHr1fICxNQO2xHv/afrXhoq6XnrlZnfNgsWnvEfR2okzS86f6gJUiGopL1vuOYg8LhYJumTgc105X6L8G4/6fu+82T7Nh3P2O5LQ9Jh4UGCxZs8vv/3JKdM/20Qzd5JlrIAIUWWmihvcENRz2WH3QQEJGTr9IfrH1moAWqbxFYqfQeEotB2Ge0WrL0zLMsOW2RO/sGAQGYnFLfASvs32jFIztVKVpFEbtmBYwQPb58fABBqe+QFfatV/it7cqP+VgrpP15fW1MdZF67/q/DkhGrXHZldaw5HKrDB630vG9AkIwXojBE5PmKdMtOW2x9FPon4jgoY8qHt7m49xrue2PKSQGWIymW3ybqRZNZqSzAujlHfwRGms66/rXmfkK7adlIQMUWmihhfZGt9FRG1x7mzvu+wVkike3W8Pya2ysRKd3s6ZV11nZAVCp94BFyABrmy5mBwde7jtikUyLA5s2Bzq9VnAAQGioLlVv9QsukH4mv+MJgaJIMqVwWt9DX7HR4W4Jqaf/u88p9PS6sj+YH7//0X+xY1//I4u1TLH6xRerWSvFHSOxlCWnL/LnpyokSPYa5w8YGq2Qyo+eKicWidBfpe+wg7yDOmfAHmuT8XOtX3iBDT71HRvecK+0QQ0rrraZv/Ilhc9CO/MsZIBCCy200N7oFqFSdL8NOACIuFMHEMWaOwNBcDFnqTmrAuEyvcQc2JCuXu4/KGbEYuMFDSmY6L/TQBV9T8oBAhli1aEeB0BPKiREzR9S7hENI7LuvOk3HUgslFD69TbmB1gpHd3lQKdLgAhAB1BJzVhqiY7ZaiRLjaKEA8BYU7ufe9KiiYwYsqiDnLifL0wP3fXTvmbpWSulkaoOHBG7RBNaROQ1oXRq6kJrPu8WB5Kv//mH9tpbCIBCCy200N7oVhdxQJKx0rFd6gRPxhOCXsJbCKHFdjgYqgz1WvnYbiv17pMGCDYn2TXHRgvDVjy4SWGvSKbRt02a6grZmHRFxSPbVOmZ14u+v4olLrjAWi//yBsC/HD+ZQdzx7/zXyRYhpFCqB1NNUqv07D4MnXMj7dMEctjlZIVu/dZhcfgcas4eBwr5B3cDZhKDfi+kUS9g8EWFZKkunVqztlWOrjVisd3ixWLt01VlhyAkdIBAMjQziwLQ2ChhRZaaG90cwBA2nrPj/6n5XY9oY7wAAEYHwojpmesEBCAHSEtnMrQMCF0c4+5g68brSorrEIGWSQu1gR2JOKOPrv1QYEB0u7JsEJgDKM0+dYg1IQA+/W1OgERxM+Ep9AzIVquX3SxNa64RkxYebDbigc2WOHgliCLjSw4KluPjfrSxSR+jjZ1iEmjnlGKBrFjKKt8GRo7JCIHDKKvym1/3PLbH9O2AEzWb/L7Pm2Jjlla89DOHAsBUGihhRbaS1ldnf9PxhDm/4o5eR3MHXZux+M2+PBXbSxSp0ynct9Bd8pVd/IRn9eYusOjgQn6dK2SFogUeqNKdJnaQv6g7UW2z59P+c8B3z5hpb7DNuTgYjQ3ZOWho+r5Nfs/fMuxzxtA/Ovr33PbX0v/g1gbYXPLmndacsYyCbrz2x+14rGdDnh6xFzVxTMBa8XD942kW8QIVQF9df6/2KOkWCAxQdGE/6TIZJPWjdBf4cAmKx7f42uT0fYtl7zfOq77ZdVQCu3MsRAAhRZaaKG9iOH8Cvs3WG7X0xZNN7pzbLCGZZcJaABIfubmDp35DDzyL3LihLOyG+/TXGBC0L7EO2ZalNTulsmqdUPoLFLfJsdOaAdBb9WBDz2/Cgc2ChCNkBl2aIsAD0UVAVczP/kFS806y4FEDQQ5CBwtaU2EJH4Ghoh5aP0ddvxbn1atouSsFTbplt83ut1nN96t7vnVvIO5aMyiTZPUEqRh+ZWW6JihGkaEABuWXGrm5z3i244c2GAje54xi6UEGqn3g1CcsgBjjAGAzDSLGSM7DFAUSzVYYtpSm/bRvwqE1KGdMRZqgEILLbTQTjZ0JGNVNRXtvfvvLDl5gTKE6mIxVRZOTpovB/ozNz8mrIQqGruDp/YPv8MCxUlf79mnrKjigc0BwwHLM9RtZX8epiS3+QEJnQFMWf8dkTQVo2uFE9EKETYCAMRaJln9gjUOgAgjRZU23n3bf1fV6OQUMqwmtKD4qRh0jdnxb37Kgcsmhfnar/iYjexea8NP3+bzedSSXbMs0TVHYu6GZVf62qQUFqP3WXL6Yt9nmUBMXTRhlcEjlpy2xJrPvVki6GgiaaPZfgFJqmBzvUn1J2OMYpLmYJCea4TaygOH1VdN7UPGucDQTn8LAVBooYUW2kmGc6fy8vHvfkYiYulppi4SMOq5/X9ZAnaFMFQq6ML+szKACKLnoWe+r3RuMprKvQesmu2xUvcef27QgdqF1rjqeovC+Pg+saYOS3QCFOb5eUVteO2PbMgfVimoxUVl+LgDh3rVFWIsGCLYrvTcc1VskUrJ+d1P+z4/cAD1oBUObVFtHNXLqYEB2DAxYuOP12BNuAalI9ut/8F/UhFDOtFT5Tm39SEBvWh9szrco1NSlleq0VIzl+t3ikVmN97LKD6dUSvsW6dwIXNEP5XonCkgK8Dj5ys2zUEfQDfROlkZd77Y1uBgiv1GswNG7zXdA6EO6IyxEACFFlpooZ3CaKtAJWScOa0WEN+OlUtWPLIj6C/Vf1StEnCMgfP/6ZsA0OBRBwY71fcr7s6a4n4UAaTCMU6bLu7RZIPR+6o61KsMr9Kxne7EB913Fy1W32ql47uVRYYzR9dCYcHR3IAE1ObHADSR/URm1cDj31DxQJif/O5nfGHKlpiywFL+UHq+Pz+yd61Cc4SIioe3jK8XTVT/7QYg6fdjjzj4Ss8+W20rRnY9pWrWNEKlbk+0scPnlZXYOzl5ngOgFWK9yGZD95OedZYDoiYBHa6fuuj7eaIHgj2Lt02xmAMnCcod0CXorN/UZfWLL1UmHQAXnVFl6JjWOjN7te6H0M4MCzVA48bn16hWIvj24l/u9O2pynPjH24UIOP5iVZ7Odgk2O7lbXz88bHYS8dmEH8yetIxJlptM35O+Oel7aQxOVattHvEJ/ISh3uBscdosEgn1mLiWD+pnWp9QwvtZ2rjb0q0J7RF2PfZD8qhUnsHbQxvPtgCwizTPvE3cqyv5C34WplYkb6D1n//P9rQ09+3Sn5AgMfG6iQOxqEPPvldZTYhhqaejZgPP61YY5f2RyPUeunP2cAjXxO4INRFKIzzq0tmfLx5AhVR355CgGSFoZshlKbmqW7N57zNpvzcfxXw6n/oK1Y8vsuaVt0gwDH07B2qKt2w5DKrX3iRQNKrN5+w73fo878iEIpIGU1PyoEOrT0IiSVapwpoZeautvrlwTyVqVUt+XzXqqt+rSN8hYwwv7YwYIDIUs8h6aGook2osDrYbaXuvX4pR4MK25GYxij5eY2Wgk77jatvtMnv/mOtbVgZ+sywEAC5sQApRwgd9VF3wHUCGL35io1UxqyrPmZJaf7qbKQ8at356gnAgPNPxuqsOenfuvxn7fmXM47XPzJqOR8P49it6ajF/WfVBz2WrQTA6ySr+uZxn0t9ImJpPx7bv9wxeb3i+x3xMRky5gijNRWxTDzIajnqz5dPdbBTWMqP2ZnxDxBfi7zPvXek6mNFrcHnM/oTgiDGZH37fcxXOJ3QQvu3md9remAn7lv/252auomPVd3/JeUQj37rUyqMB2syWimJCaiFmaZ++K/G2Z+fXVaYGKA86fB/bQOPfV3dy2lXQTgKFoSWFRQypBu6QzX/z/+t8w8Nd/YwIITzUuO6GMJEsDYYQA5AkJq2VAAju/5OH2+RxbtmW/a5uwJmSEvm//iaEVKb83s/sN57/t56bv+sZeafb1Pe/2dqO9H/yFft+Pf+Qinkc//Tjx2kBK0lXo0BQItHttuRf/lDMW6UAIg7uMnMO1e1fGCpqGYNW9N8wa1WdXBWq/VDCnt25xNam5qAm3VT0rvPQw1h+TAdreicubaIvmGH+BuwVTi42cHPHms6+0aVCaj0H7WEr++U9/yJpX0OYzSRDe20txAAublftw+varbfuLDN4g4QDgxW7D/8+Jh/FzD7zDVdNq/N3zD++xeeGbC/eLg3ACq+ah0OBt66sN5uXthoizoT2veVWMF3/pN7e+ybW4YEoi6anrZPX9Nps5rjNlCo2tu+ctC6c/4hPD6cPjv8985MzM6dmrLLZqdt5aSkTW+KW8Ln8nJ2eLhi1/7jfiv7wWb4MT51VaddNCOt12792kHbeKxo0ZeZO1O4bFbGPve2yfr7wf15++3bj9sfX9nha/CTUd01u39v3v74vm474vN9ufmEFtq/xXCEhIECIbD70Yw75yo1co4qLTy/60mBhUTrdIVIeBMmu+Y5YGhQV3EyrvLuXEmdJsV80rv+UMBCb2S9S37KRjq+A66+u//Oun/41wrd6ANCh3bnXt9iyc45EjRT4RhGB7E2dXIACQA/+l0BkkiFr3241MUTEga3XvIBox4Qwur0nHP8GP/dqln0MBPej74PrMn8P3lIAKj/oX8WI9Z+7S8pLDa07g479p0/9+PGbe4f/DDQCuk4r9xg3QYf/6Ydv+0vHYAeUBir8+bfDcCcfxrDWKEDIhuM7u6AVc6XoofomericV0XMsNI8aKMQdWBIyzS6MiAj9cq0KfwX9kfun6BAQ5h/OIO5qZ/7H9qnY5+80+ssHedddz4763jul8SQ/SzBL6h/XTsdUhjeGMZXwQuccf+2xe3C8DA+nzumX7bP1S2/3R5h8AP9sTBEfvsk30WGwc/DfGI/fsL2uwPLu2w5Q5GXin4weL+YXLi82T8fafuzPwMvmadsOBzY8xWdiUdjHXaX93QZW9f3GhzW/0D6xWAHyzqB2OY8aFOHKtmJ/354jZhw8j47zBmr5Uxz+A7a2ih/TSsTpWUCR113/FZ67nzf9vw+h+LaRh65jaxJr33/YOVxhtkEjaBiVAauTtTWKHqcLeEwdEmWjFUxJSgBaqN/1M3d7rRRNrqF12kcBOAKHhT+w9//8CUFPY/JyCQ37NWWV+ANqpAI54mZEWl5wqgJthJ2pfGJZdbx9WfUPiHzunJact8ff4mAD9sVwMw/lPAor7NgeBTgRC7ZYqYHzRHxaO7xPiQhk6VZdbvBeDplRi6osKwWlMAfgjlZRZepOMSzkOojRYIkfPIvvUCazUQm5qx3Fqv+IhN+eB/tSkf+kub+uG/VNiqZc2tfm7TLUbIy+dHGJA2GDRJdbTkD19HPy5tRNA+jTooomxA/6Nfk+ibOdAhH7CX9fsExjq009/e1CJogMzslrj9xXVd1pLyb4b+9/e2Ze2Lzw7Yr53fbtfO828Svh2MxO/dddyO50bFyhQdJF03v95+4Rz/thULHPbm40XbcKxou/rKtrv/xR97Bsq2radkjx8s2MHhsj5XYGWumluvORR87K9uGLJ8mW8tzHFMAOtPr+q01VNTmjfHOzhYsR19JdvWW7Kd/jjVsXjs9eNt7i7ag3vzOt/mZNSunFOvY2Jf3zTk5wXb9PJvaBiqty0K2J79g2W7fUfOWjNQy2bbTzGHXf7A2tJ8azNfm5KtPVI45RodGKrYs0eKtv5owYo+0fADJrTX2sp9h+3wV3/fBp/6nioeE8YoHt5h9I9KTV0ssa80I7kBhUFgTAAHCIAR5JJ1BPPAvUlXdZzlWKmoFHOcJdWJBRZ+mhBeTMaA5Xevle4GBsQqJ3Vph5nw7WB+pHNJN4tBIRUcBkzF/yjwF4sZ/bLqF19iLRe/10HMHIELznfg0a8GQmI/V7anhxbjsWZoYQiVARwrQ8f1szTOjpElhsBahSMrJQdHXWJSXs37GY3VyJ5nbcDBBgCLzCyAyvC6Hylkx3EAZtLhMD+fFz/5MIXlIbTVtOotQVFDAE1ju0WbO23IrzvZbObXmPMkxDVWKvi+flCqXY+OWsKP1XbJBwRwR0cGHfxs9p9ZHZ/rDLCs+oM2IREHeCeAYWinpb1pQ2CAnXS8zv7MgcWN4yGczd0l+607jtqizqT98eWd1pqOyBn/6f099k0HCoRlWCxYo9+6sM1+6Tx/A7htdUDzm3ccs60ONPRmehmD5YBJIvQGmCIc9emrO22Wg7GBwqi97SsHFALjvdWcitgfXdFuNy1s1L6DxVG7a1fObtuetXUOJob876Cg+4sbx0O/UyEE1jQeApv5fAgM4IY26KWMI1w2M2OfuzkIgT2yf8Q+edtRGy6PSv9z8t5szxr/xvlt9tsXtem5//F4n/3tUwNWqozq8+pkgwGCSXsVn5WhhfbKzJ0kIZUjX/vPDgZaxFrUL7lEgt/s5vvdicYtt/VhiX5zm+5X2Kb1sg/7e7Bqw8/ebpn5awSKEBkTOinsXe9OstNi9e1+48bcme6y1ks/JBAEWCJM9dNwjjAqdIU//MXf0PASZzvQEAjwJ/iPt4/Sut35i70iI4vqyP4CDp+QEeOQNp6csVTaIcBENFkv8NP/yNccSIyHvXzM9NzV0vggCgY41S+60IYdhKCdgVUiI47Ci0qpJySFWHzcoukGm/lrX7bUzJU+1isIGfkxuRa993zOjn/3L7TWaG4qvYcU1sNqjFwQwgPs8Qmns1YRw+ZzbrK2Kz9mccTMtdf9Gu3/7Ics69dYeiBdHx7aLfjH/453zLCUg6CWiz9gx7//F1Y8tkv1h2LNXTayb50Dvh7fbsymvO9T1nzR+3xovty99tc5tJ+NvWlDYDAr71neZG9ZEICf4dKo/e2T/RIM//K5rQI/2Pe2Dtv3t2b9Rte7RB86GQdOLQ5MavbA3rwdGixbMoY4+eUfgBHAz8sZH2bLupJ27bxgjmh4YIf+6N7jfsyc2CIYqFMdY+KD4/20LOGAJXOKY6ajwU/0UjUD3CDe/lfbjj8I6Y0vc2ihvaaGgxRDU60IAHXd8rvWfO4tekOTTq5u6QAZ/526MMlpiyQWLh7eKoaDKskDj3zVB3KH5w/114omHeQH7RYKh7Zb372fV82akXFh8Wt+M/t4oyV/3x/YIOEz5yIw488DPhAEo+8hBKU0dgdo8Zapqg6tOkDu3EnbT89erTRvgA37waqgbyHLa/DpHzwPfvwhkXBjpx+PitL1yh6jVxbbAw5gaBi79cL3CCRCkQMiAC3p2WcpRZ51o9DiKzIHcpWBw2pFASBRkULplQI2CnDpv/gcB/W6PpD9IUBT5583HdMdNFWscHCr1kUsmANXrh8ZcdwHbK/P89qjZv47Ibfc7met3H/IAfKlbC1WECBWzQ3oGNjQ+jtVH0khgdBOW3tTAqBCecwunJ62Xzyn+cT9/5XnhuyRAyP26xe02eKOhJ6DGfnc0wNWqo694D7n94l/j4CafKDX8q3gIwoUrJ6SsuQ4iHjO5/O1jYM+n+A15vBaHjO00M5E49s/7A9p0g3Lr1JmT2rmMr1n1THdwUz7lR+35vNukaNvOvdm67jukwqN1S+9QqnVo2QMuSNFl9J719/Z0HN3Wm7rg3KYZBrFWyZbefC49d7zdzbw6L9Ype+wH/k1ZgZ8vrVeXpxT0L/BnT8ZXD43KiKjxeF3HtGGdoEgftLsM9Ex2+KT54nFQitEryuFgQj9TJorJqw8eETHGT+g+/uYznlo7Q8FsGg/kacWjwMn0tybz3+XNa95pzK0AFBkUzWf/VbrvOFXpVNiPvQvK/jaIzKXJogwHMcATOjB8YJjwqjQ7Z7aRtT0oWAhYUfCaWTc0dKDUCS1iMZ3OPGTFPdE2wyFOvM7Hw+qYu9br5DZ8R/+D4W9ODasnjrhn7g8zOX5OaRnLrfi0R1WHe7RdqOlglg0CizWjlc8tM2vRdgW43S3Nx0AIuV7enPMfmVNq7Wng28lCJz/4dkBe8fiBnvLgno915Ov2t8+1W8Hh8oWnbhKfv8DQBBL12zROGACKPGF5DUxHyiTiNiqSXzjCeyhfSN2eMg/bF+h+Dm00EKDNSlYdvvjNvjkt63j+l+x9Jyzg8q+mRY5VZiLeNcsgQSs+dy3qdYLIRZCZOm55yjLCdFsdvOD7hQr2rYy2G2Ffc+JMWq78qMOrN4isETLCFLBKZp4wkH/hCbtTpxqxf6FaOpiMTk4cBgchL+0fiB9PbPwAqW60xke8JGcvkSMDFqfeOcs1fcBFAw72CGkRYf0hiWXGEJi+mKhg9GH2AmWJCKGp+3yj1jKxwJMkEGHSDxLReYj2wSeyn0HxKIBimhJkZg8X+GitK8t/cQGn/6e5fc+GzQt7TtkleE+CZ2DLKyCH46vfMHxxPLA1DmY4nxhhQB8XIvWi97n163Vt+eDlrUN1pevn2icWO/Wyz5oGQdfA09+1wYe/5Yd+9afWnbDvY5THTTVLkftunCeiZSlpi3xdV3oa5z247bY8HN3BdWy3SrZHgndVfJgPK2eooyE094QzWJD+zfbmwoAoVUBPHxkVbOYFYxaNn/5aJ9Na4rbJ85pUZgG7crXNw7Zw/vyJ94vNWPBqIGDCFnvQbdLZmTsV85rtaWdCQmNeR29zU9ijE3oal57IFYGuB0cLEszdPKcfhLjOEz1lTxq5xtaaKeL4TjpjQVbQmgo4g6umu21kYOb/X4es0quT9vw7Z4sLzxk4cBmaVzImKLfFq8DomAlACLx5sk2itjWTanUDgaoIROrb7PGs6635vPeEaRoDwd6kZ/UAD6MlX3ubomOEQU3X/Aua1r9VjlvmAjCVsy7cHCL/kasW+Qcfc6AuYIDHJx6bvNDYsJgVCQSTmTE7mQ33S/AkXCQQcYVKe3N599q7Vd/wtqv+SVrdFBD6EuhQreYrxfjkBFVOLhJ7BDCYPpsEUos9x7yiUdsjMKJDqpgjQaf/I4d//5/s4GHv2KDz3zfBp/4lvqTMTfWGlAFuOJaADIpgAhDBZDLzD9PDBYMHuM+b2PSLgFcUg5QWW9AXbx5iq/VMYE6xgDw6Do7YBTwTTVoXQGKab92wfgzJZgOeotNUihNRygXLQag9OMzvlgs/xmE6UIAdDrbmwoAwdBcN6/ebl3aeIJF+V+P99nu/pL93iVtNrUxYIQe2p+3r2wYksbmVNlRhJ4ePZC3rT1BMazGZMR+/pxmCZk/c22nfXBlswDVSHlMD8DDv8UIfVGIEUPszAOt42tpfMurhfRe7vGCz53QQjsdzO9bHFjp6C6/iSMOYoaDlGZ3htkNd4ktobgeoRf6TQEuLBa3Uvdud3AbLd4+zdLzVltuywM2svuZwNEvvcxBVJ+DohE567pEvUAH+pMGf63t8g8HQCs/aKMUzPsJQBBOGnBy9FuftqNf+yM7/OXfV4gt0TpNIKXrpt+2prOu01woACiRLoX+yiU/7Kif01SF9ahdlNv2sIAANWzIDBMw2fG4HH3j2Tda6yXvVyivec3bJXrOzD3XGpZdofUh5X14/R2aE+wOwmmMdPrysb3+S0ksGcdDK0MhQX6WCDv5BweaKY6DoJxsO1LYy0O9mjcaJNYXgNT/wBdV+JA1Q19kDkrrF5zvgO/dlpgy36+lA6raB5FvE4kmVfuItYepYrw6i/o1TqpMQNKfgzmieWu8bapCdzA8XDeB3njCSn2Hg/DfsT1GxhvXODV10YlzZM3IZIMZbDr3Fu1PaJF+a0Fz1NBOV3vTpMGTzbW0M+lAp91mjqeAf2vzsDQ+v35B64ksq/0DFfuvj/Qqs+vF6uzQPqJvpGqHhiu2qD1hHZmYA4Q6m9wQsyV+jNVT0nb+9JSdMzVl6XhEaeYUOORjkEyyiaOSUXaqNPhseVTjAaYwQnJ37MzZQT/my2Vs1Uwfu+OfvXzuAcRIg79qQhr8Ap//9fMblN5+00s8eP2K2ZkTgIxikT/cnhXjxdinMg69ZhprEWScPXWoYM8c8W/Sfs4vtk9oob225gDfwU7/g/+sGjLRxlYxFTA5OGcYC3pWIeilZo4abM5YrjCMWIXpSy236QGxL9zROL20vw4YMgcYZD/RFoIbGt1NbtujqhtDzyzSqFVUDz2OO9sTb8ZXaDjj4efutOPf+0uLN7ULKMDc5Petd2e9y/9eb5nFlwp0Zeh5RY0bP9fWi97rYORq6XKoe0ONI0J1ahRa3xYwGrAkDvioHN246kY/FinxXWJAUl1zxcBQCFJg5ugOaWIAh7web57kPzuDpqsOegCJdZGEWlLArlASgOrRAoj1rdZy8XskvB7NDyj8JjFxpezbNkqvw5rltW5bFU6jtQcd32nuKpbLz0n1ehSeqwrIAS6DekSAGT+mg1rqENGvq3HZVY6Nqr59VaFKstKo3o1AnJBco4M6Gr0SMqSdRiAcb9C1Ym5c/7ivD6wV7J6uRTQu4ThgEIDWdsVH1PqD+yu009feFACI9hKAi0+e1yYnjvPd3FO0Tz/QY2c7WPlNKkA72KH2zv9bO+CO3b/NAVRe5N4Onq6zQ0MVe/pwUWAAoDNlnEEivZ7fyeCidg91d1Z0peT42ZYMNFK+sRcFQKVRm+Rg430rmrRdf2HU7t6dF+h6pQDohPnm6CX9UP8KADFPaiGRgv9yjxr4wUIAFNppYbAE6QbVtBnZ9aRVBo6LDSge3KIwFd3UCWMp/fvhLysMlp6zWnoXwh6Elfoe+JIEvY1nXafMpmp2wPfdK4aFejP1iy6WwBbAUureH2hH3PnCoiBYHnryOxor1hCkzL8iIORvEGrpHP3af3Yw8LSYKsJrZKXBPhESI2MNEESzTjLWmEesZbI/v1fFEgnR5LY/KnEyFZoBK5m557gTPyfQDDkgSk1d6M6/3qqDxxzw5BwwNSsUBGCDDYK1IQuOKssAvYZFFwpU0BW9ceU1EgwLfPi+AMBINCqBMgwQNZQAiaoH1NwpndBoYURsEfNHQM7Y5d6DYnviTZ025QP/RSE7ACbz53oQyiP0R38xABjXhE8zjsfYgBZqNwFauR4I3GHeqNdDOCw1e5XOm2ua9tcAi4AcmqeS3g4ApixCrLHNSsd2az0I3REy5bgK4/k1Q4/E9aRBbNNqB42Ewl4lqA3tjWVnPACCfa5zwEC7BjQ+sDoAnT97sNeO5Sr259d2CWhg9zrA+OvHeuXUXw5j4MC59Y/7GFu7S/bYwRG7e2fOx6xaSzp6ovgffbJgcpY6GLpgRtounpmWfuiggyfYoJcCQACOGgCiPtA9rwIAwXj95fVd9ovntNrbFjX6uKO2qbuo3l0TAZDYqWLVssVRG36ZByFEeohhIQAK7bQxBxJJBwDDG+6Wpqewf5MK4gF6shvvsaGnfyDhcqXviBweFYPp/9X9o/8pBob06bZLP6isMCsV5TRhLEijByxFEil3ohmjYF5++8MCQ2hZms9+i/pVIQAmNEWLCUIrLxnHBvg4SCK0ws+++7/o+w1LcI3wFqAAgyNRtL+uFPGBo1bs3S8ARpgH4EFIjwwqAAqMR/2SywNtiwMIdD81HQyhItZleMM9J8aM1Lf6cfoEvNA+MR7sD+wMIKPUf9hGdj5p/Y993Qp7nlUzVcAFIFOApJANwM9o2Y/XJTAj8NLQISAHIKXacsKBVMTnMVYtqiYRobX6eWsCBujABsvveEJfNkn5VwXogWOq0i3ARCjT15zxOOeG5VfrZ/1iB4HNk6R9Yj6RTJMlHMgxJswVrBEAB3Cp9fTt0HOp7Ylb8chWgVR0Rayb9EmAoErFSkd3ihVKAqIcVJFRFgKg09vOeABE2Ie09j+7plMAA/v82kH75uZh+5MrO+SgMSom/8d7uq3HAcErZVjYCiYHh95fqCo8tdHB0N27c6rTk3OgNakhqualDIlWCLblPD/m3sGgKjQA7ZQAyAFHWyZmHxgHQNnSmN23J68KzK9kfmWf0+9c1G6LOxM2uTFm648V7WkHIACziQDod+48bv/vmUH7/rasfXfriz++4w/Cg1f7PLEQAIV22pgDDtie7Lo79KalNkzVAQnhKypAU++l1HPAHd0xd8YlAaSRnU8FqdC5AbEgOMjc1kcczHxfoTJYFhxtHdSqO0JYE35SZRoniXCX7Kfy4FExBTBHZCnFHVzBmOiNf5IJ0BTyNrJ/vaoWDz39XQEDAACdzaPJtJUQF9uoQkuEb9DoNK2+SUCHas2EcuKNnRqLFG4E36qaXMwJRPA7DBJVrknzJrsp6yCPOVPBmfBOxdcKMTXtJqg5BOhBSM4+gLjSkZ3S3UR9ToAD9Dwch/AQYTSyrQgdke2FAJmK1dXhfkvPO0cginKyZMtRcDDePtVSUxYJMEab2gUexT75uY3selp/qwZRLCmdD7osrH7h+Q5A367sLUBPw8ILBWLp6q42Glsesp47PutgsWSpOav80pCpOyaQN+pgBnAGYB3z48LWqYCjz5mwKMAJvVGcLvm+ZgBMVQgvBRlrgDu63EcdSJ3qOoZ2+tgZDYAAP02piH3q6g5b0hGkkz+0L29/+WivvW95s31gZZMADGzJn9zXI+dMheZXazhzNEA8YEmGHAwdGqraM4cL9gMHDrBDgKBZrXGBJoAOoacfOOighBCapFMxQE0OmN7rAIg5ksH2gM99Z1/5FfUdY9wP+r7tmagKKD56YETzORkA/f3aAdvWUxTDM1h48QcMFM1Yb14cFGUMAVBop435jYjYdXj9Xco0AgzAbBDaSE5fau3X/Dur9B92p0/xvIgDh3JQaI+blIe/93CCdERXhpUDAcJmtH8AIDWd81YxC4CAoWd/KCdJU1FCRYiNWy58twARYRaAC8d4ofnfY6MKG1GviMKB9O4Sk+HHycxaqZYMmTmrVdAPQEUIp3HltZaaTggqo1EAbDAzpGeP7F0rvQ2MF3oY5q1q0Rxr/LRw+IxbPLbHmlZdZ0mfI3oY1duhirQDkfy2R3zcnQ56fGwfr+THILwEKEEoLsbIAR1AKrfjMQc0s6TDUSjJ5xVkWK1RuIl1JBRGx3YE5xITN7SLyWG9k50zFdaq9WHj/IPw2IDE4NQbKvgcECe3nPf2YP/GDgdQtLxo9LW/3Yae+YEqesNEEaIjbMX4hAY5Pk1fx0p+/SliqJR26vwU/XhHBZyUjZYPSiSgrQJ4oediPC2a30yxhk4f++qA5QoB0GltL8HFnv5G/Z6fO6vZLpwefEAcHqrYPzw7KKAyzQHIkw5M6JH1t0/22717cxZ7DVYDbCKhs/8ExBzOVgS6fuvHx4JK0yAGN5qZrp6cfPF0ed8fMIXOCEO70+pgLqh/8doZeA9GiTm/3MP/Dy2008/8vpUD8/cOzne0WnHHGBdQAbAc+sKvWn6vO9bpi9xRdonxUTjIb3hVEvY389go+9PCJaiLwxsckS86nHLPQRvN9at3FfvSQqN+yWVGSjmgBjAAU6KUdfQkcqQ183Hc4dKUlZBbz91/p8J/sfYZCtvBqvDGgzkq+xhxBwkInNH8AB7K/Qdt4IlvWc89fy/wlN36iEACoSKcPA4/mmwU8Bob8y97DmAAgv0Pftn6HvqyQl9UPQYgobkBPMESwYjQ10sCYwdcVMam2nPblR+XEJy1I02+YcU1wfnRIys7aN0/+G8OQB7yU4wKRBEeo/EoYUOOQSgJhifhACgxab6ep0EttZnIROM6DTz6dR+vJwBao8HnH+tGQUXOAzZHzJwDF7XFSDUFQMnnTT8zilh2XP9Ja1h5nWUWOPjqmqu6Qly/sUo1AIwOCqkuDRDmchA+1PwcFCFa1/o2+b3g9wzgjHsBwAXT1wD48d+D2kWhnc52xgIgYEJXJqZqzzhuhNDf2TqsthX9I1Vlev3qD4/Zb9x+zL7goEgJBuP71az298TnXo1xXB7sP1Ias69tHJb+CKOFxbRmf9O9yOB8RFJscWeff/Dytz8xuyUhJin80hFaaK/CHLQQOhpTLaCMJbpmKTxFDRjCRjAciIsJc41Wyiq2N/Ujf+3f8m8IhL2qYJzwNzPsUNXKg8fE+KAr4XfE04RcRitFFSLEqVNbBzaG1HTS1ssDDhDcaZMZpgKDwcRUPXpo3e0+xlcEXKxaskg9xQ2XiT1Bp1Q4vFPsTzSNA55t0cYOgYPeez+v7vU0/0xNXaBsrpYLbhVD0nbVJwSUCCPBzMBqwIwANnDmAD00TXFEwO788zue9DXar7XK71tnuW2P+OlSfHCONZ7zNgcVvyIRdnLKIrFZaJoCnVJcouqOa37RAdHblR5OnZ/CsZ2WaJ+lOksjap3xnMJVsC6AKQAE4BJgQ7YaImuE6XxYUpE7NXulsqyU/eWmekvodBx00P4DETUgDAaKOQBgMgvOs+Y1t2g/xM9kwMG6cUzADUUXCX0RUkSMDQOInorQJQ4ArRcZbL4gfs3TRpXw7Po7LJZptSnv+bTN/5MHbM5//JHagdCiI/wgPv3tjGaA0NzQnwvjQ+cdSxrtO++fbl9/zzT751un2pfGH19911T7xnun2Tf98fV3T5PwmBo8/+mydvueb//pKztVlfknMVjvbNG/dYy/aRgt5XN7sbcQ8wUsPXu4MP6M2eVzMja/LfETF1kMLbQ3k/FeqgwckcNT6nSqUanqZC4hrMU5AiJgcmARktMWWpKmmHPPto4bftXarv131nblz1vHW37DOm/+HWu9+P1iRsr9R/DMNrzxbuv58f+xnAOe3MZ7lbVkDoaOfe8zSu0mpEPjUOliVCDQAZB/IBB2yfm+2Q33qBqz2i34dmSqqVgh7BChukpBzA3gCWeMGJfMMjKolN1GvaLmyQI0+T1rlbYOWwKbkll4oXVc/6u+b9YK+58TwzPscxzedJ/lHLQVDgchLUTWoyM5hbOq+WEHAEnHDSXV+UEsDZMDg4VJPO2Ag1Ai6fmRRIOYKYG0xk4HWXsczK2z7OZ7teaau89FhQ4dtEQS9b5sfON0QJpsUPVoQAiCaNah6eybrM5fI9TYcc0vB+Jz/5sihqS6c178pFL3mH8WAkIBeLTBSE1f5hOM+3BJi/rY0YYWgV6+UQK22GfU15O/BW79fmC8sh8L1musVJKeimvV88P/YTkHkBGKJTrIU92gZEagK7Qzw85oAITVvmvBxFDocOWkpC3vCh4rxh+1v5d1+t/++sdWNdvs1rgNFsYEOG5d1mhvW9jwAsDPr/z9ih/+fu+oj50QMKPRQVtTm9/JxvOF8qg9e7RoRTZ2W9zuc1kS6HpOeYyJD+0RWmih8W6i3ozq37ROkbAVR0/vKN5o6gslG5VzH3z6Njv05d+13h//rfU/9GUbePRrNvDY123ggS9Z/31fkOiXRpiEQNCI1DF+/0GFgsgaGnjkX6zn7v8ngISoui6WlhMnHAbbQ7gINiO/x0GCgxDq5FC4kDAXb1xq0OBsh579keV3P+XbI86uupMfUvaa9D+rblDdGrZnrL77/9GOfuOPlTmFEBiwgwh48Knv2qHP/7L1PfiPVskNODDwz6DGDoXxYKsm3fzbDux+PWBlGtuUzdV57S/YrH//NZv24b+29qt+XqEsQBKLRWgQAAlwAcz4IopZI/SHZqj9qo/b7N/9nvQ6rBOd5QF7LRe8Q2COCtCsAYAIJod6RGTRoTtCYA2zU5dMSWQtwXFLlypRqw0FH2x+wmRulY/vkeYKQTesFqUJtI1fT+ZF+4qhZ6l/tNHPe1CsTwC8KroPYPIYD3CpkKeDIQASeimuA/dG4cg2bQNIqvP7IggThJ+sZ5Kd0QAIogQWhVDSyz0QH9eIFcJTpMtTr6emuWkfT2vHeAaGiI7xdIV/RQ/f9udWNquTPDbi4GZ3f1EanBczdDc7ekv29U3+rWf8uQ+varI/v6bTLpiesq6G6CmP1eyP6Y3Rn2oX+NBCO22sju7hA3K6xaO71DKBXlGEcijoRzYPDhDvSZo5RQNJX6dVRJxO6hQUbJ7sn5YRAQFYF5w3ThTnKfaCkAg0r79TCYUBfHjT1vGhMlo+IcCGPSgClA5uUiVqKgvDmJAxlZl9tjWf/06rX361GpWSCQbggOUAPMR8Lj6Yxom3zVDvMXRCAkKAOT4k+Lzy30lVVzXoijt83z/ZOc8aFl9irZd/RI1fCWmlpi6xsoOl9OxVNv0X/q+YmMy886xp9c1WPLDZj5lXSjxrRO0eWCEfzMjyAiCQueUL56ePfibvvyb1eUlYjbm1nP8urSvrXRnqFSvUecOv65xgymCcSGcnQ4/QWaJrrjLwyMwidNV01vX62bD8SpUcoEu81nvUz8l/wtYhxIbBIQwGKOr98f9V76/eu//eBp/8vh379qft6Jd/T2HK3I6HpbcCMMJMCcBxPg5mGQt2By1SufdwUMjSzx/WiXkkfO0FmkI7o6xuyWd31XzrGWewLaRtj5eueVHjM6M+GbH3LGtSPy9q+/zaj47ZJTMz9snzWgRE/uaJfvvfT/aLvc45ePnYqhb7g0vbLB9o9F7SWOCEfz7VT5jI/Xvz9onv+jdE//2iGWm10aDYINlWb/vKAevOVcVaIYSmuvSfXtVhqyaldPyawQyNnOL4jJn041Gckc3pH/an93fblzcM2bzWhH3qqk67aGaQmXXr1w6q6/3LpdYz5mW+Hp+72R2B2yP7R+yTtx1VBt2pdmVN+V5N09lfP79Vz7F+f/fMgJV8PhPPI7TQfpqGc+x74IvWd98XBGSaqNzsIEVVmw9sGgdHQcsKso3QkFBXhgyreOsk3z8hQFPJDihshaOFRSJ1nMwxBNA4R4VG0AnRIJM3gN41gVF9OuOPoWe+b/XLrjSK/gEuxhzYIMaF7VB9nsYO673rb7W/wmwDR1Xrh0adiSkL1R+r6SwHFxe9x99D/nkyVhXrBNsCO0S9HrQ/hMIAVbzRABaAF1LLYZbolB5t6BTYg12i6zr6nqF1FHAcNRqtkhEWMD8FaZOUceVgBLCGVia76V5VVabzO/WARvP91rDsKp/vEWugyOL0JWJU9vzVu3XczKwV0vpU/blExwxfZ/8s8//QBdUl0srCM19nUv+ZD6CEkCDAKNbc6QBrxA7/0++odQcsnTQ+TeiY5qhJLRl61FsiDJegZlH7dIFXBN7VEWr8jIl5A9RSCwnAA4j1BVLqPx3vE5PnaWyyyQBJgDfCnV3v+EP/3a+trmloZ5Kd8WnwpHjT1uKlHlv8QX2d1ZNTag2BU//R9qxq9tRSuJ8+XLAnDwUZA4ASAMTls+vFsrzcI+2PWlsN5rR7oGR/8XCvgBZ/z/Tj0KOsyVEL+p4vPzck5opjAb6ODldsw/GSTWmIid1JRIO6QoCWFzsela1rGIOU/P/rwGNwZNRItb/WjzW9KUiD/8amIRVvJDPu5Yz1oC0GdtjndNu2l0+Dv8DXr1ZriTR81jFMgw/tZ2nK4nJHjqiV8Ae1aRAkI46l3YJSonHHDpQU3nEnCMszVsqL3QH8UCwP5kJOt3OOO9pV7njPlrYHpx+MR4iEm9v/923rINh5oxIqSzf6fjPFmqTGe0xRvXjw8W9YuXufQAdVmQsHnlOFZFgZhNDoYHDG1ZGcO+ptEhZn5p+rbKRYpsnMgY3CQQ5maGvRdtmHfOQxG153p2oV8TYjTESaONWLmRzHA9zwu44zc6Vv02Olw9scNEwxOsNLy3R0p/pp0VB08LFvSDukNPNtDxvp4tGGdrXDKPfuk4ia9UTIzDxTc84RaOJ8B5/6jlgvUvIBoIjD0TgpFOcAhmsz5hPlPCsO2qj1w5wpkEhqOkAQcKkK0Xue0fUgBMe1ZA0pW6DU92pFACgz9zzfp0nXD+AUa+4Q8En6dVPmVzEnDRFsEACQFiPJGctV10hFG7mWDizTDoAnv/dPNFYIfs5MO+MLIeLYX+7BBySCZHRA1Mk54s793j15a/XfZzhQGC6N2hMOfp47VpTjBqTMaUmIsaGadHe++vIPBxmHs1Wl3v/XR/ps/dGiag7BkrSlYz5eXMUL9w+W7I7tOYXlOBYG0KFi8493Zm13f9ARnl5hPQ5o6GZ/yuP547gfb5dv//cOfgAe/uXUUomIzW+LC0T1+jbU8hnwMViDl7P2dET91Pr8uJu7i/bQ/hEBuFPuOv7crOa4GsNyLOohbel2Z/ISoCm00H4aprRlByh5MqEcGODQCFuhOSGkAitAdWLqxfAThoL05+LRbaSQiokYG/MvLP5cyR1+8dAOsRakX+PkFRJDJ1NzlA56lELvQIhvAtF4WplFyWmLpcWBScpuvE8MRdLBDE6dujJj7rABHTwANQAxaYl8fABayvevX3ShA6GZ2h5gkdvyoOaBhqf53JuCkJgfF80RjFbGwUjTqustUt9shd1rrerzpAI0jActPrIb7pTWKDkpYE567/q/2hdmjEKC2a0PSt/EfAA5GKwNQnFq5TC/0rGdlpy6WOdNQ9T0tKW+5s0CSfmtj1idA4o6B11pB44qbOggk+wxVZ3OO0DjWvg4aJiGN9+nekF8OFKQkXWMNQVtRMjsYu0IUfq3Q1/7IYUE6cQPm0aIsuzXd2Tfs5bd/KBADuUCAENqIUI1aQCjX7NK/1FVnGZdOK/C3mfFbinc5+fXedNvW5oyBIDa0M5IO6NDYK/UWACKDXbUR63ZAULJPTSsSyZRZ62pmHx5X6Gq9Pma8Rx1hl7x4vmGjFssj1kiVveCkBNggGAVVWUZD4bkVMZr5eqYChvCDFHYmp8vZnwWwySxycTGrgAh/1/j6Uurnn15YwT25SdTZN+XM47NPhyk6l/zXus6RqGF9orMb0IK+XV/7y+lv6FnFIzM8IZ73SkeskimVTqWyvBx93dVsQ4Y9zpd19su/4icJPoXHDU1dEbcYapWUCwlx6lKybAOaEv8zfF8tlCdg4250hIBbHDAwxvvka6HHl3pWQ4KHAABINAl4dBhjAaf/LaN7FkrtoWsKTQq9PtqXvMOa1hxtVgp2BJaWZAhlpq2zJoveo/RG4z0+bgDFJgM6YcUwppsA499U+wPc463dFly+jJVryYk13Lx+/xYR+zgF35N3fNrNXj8JP1//xykYaoDxXjrNEv4vBsWX+rfzmLjVbN3WnrmSgc8ND99vwMOBMVBDZ2e2z+r2kD0YJv8rj8WsOp78J+CNiKZZqX7U3W52HPAhp76jmW3PCw9EuE/AGDzeTdLmzNaLAiwwJARsuJaKUQGwPFrQ1iLMBegD10XdZjod8YHLBl+nAcFMctDPdINARop0si6Dj93l18zv7ZcQwehaLOmffR/+PqF4OdMtjOeAXolxoccbnmoOGrd+YqADrc94KHH/4ZlQSQ9kbVg+/FMTjEar+QBywIQgXU62XidcBLjneJlGU8DeBgDAEVhs5OPMfHBWITCTgZJAJfasTToq7CJ+77YPCca68g6sQ/2Kg8XWmivmZEKjpAWQMGNOOJAIZJMBWyAO35q2+AYrervf9+W8AsMDmCJVhYwPLRxICuI9g6lg5sdoKxT2CYATU2BtoX3hgMuspII28DeIOYF/JA5RogIzQq1b3DA6fnn6zhkZgHClP3kwICwDholPjdw0rHWyQ4WlqmqMuAKkKQK1T37NV/GhxUiRR3AQN8xss/oAI9AGQYn72CFdyXnQMgJgJRon6ZGqYzJ/NEOASJYCxgVxknPW60mo82rb7LmC98rrQyhseLhLWpBgc5H+/t5q91FIq31IrMLEDdWzlt6xgo9D3sFY8RcSKVvWHGV9E+Ivmk1kvG5+8R8m10al0KKVJcm1Dia7VOdI5q2lo/v1TnBUpHGz+80gYV5omEpzWvjLVP9+QGVI8htf0Q/udbmawxrFGufbv0PfsnB63GBVz7gaJw6+T1/LAH0qzK/TqpJFB0Pf8pLhPZGthAATTCxFXzYcCP73zj458NkwTY1q73+qh7Brqe0idu9Upu4z4s9TmUv9/pL2avdl81O7BM8FVpor4OR4dWnDuHV4e4A6PgNCUNRGerzX0nlLms7blZAR+1+xQGnZ55lIzsft+zWh9wxNqvAYHbbI/6q70lWEiEW9CjuWOXkW6eIaUEvRMo8FZkbll4ucJHd8oADkEaND2hCd6PjOEiqDFJbaFQsEaEt5tmw7EoBDliopnNv9jkP61gcg15j9OkCAKiGT7bXig4cYIBG9q6Xw6fBZ5B5FnRVR7fUsOhiq44XB0SIzJqogvRR3/fQFkvNWKowFc/TLgTQkSAjDs2O74NOqNR3wGJNk8R4IRgGALVc9nPS+bCejsQ0Zm7z/QKDmYUXCRQR9qK1Rm7rgw68rhUDBLjp/uFfO6gL6gIBCAE/ZJPVL1gjNqjOwQlMUaDZMul6OF/OMajlBLBLC1Q2n0efsMU+ly6BKwCqtFTDPdIN1UXiAjisEzogme/P9lM+8BmtyathfyjESCiV66aaU6NlgUw/kL8aAqE3qoUAKLTQQjvDzd2xO+mRfesCXYw7KxgTmAicE6EkAAxOUuAncN9iMwAghLyiqYwVju+WfoixACekdgOUlJothO+Psapep9EqYTQABM6UisboSUb2PWeFvesYPAi3kAbuThhwlpqyWKCDcNjgE9+xaH2TRNm0w0jPPVciZsZUVpS0L3SJP+bzO6Sw0PC6OzQ/nDqsTH7nE5bbeI/6ecEmjex51p1yxuiKrmrO7qjV1sPPlsKKFAms5PoFPmCufJJiggj90Z6DNaJxKRoeCixmCOc52CJjjH04n9SMFWKkCEex/dDT33dAtdlB3jQVE4Q6JoxGOYJyzz6F6QhbESKjszxsUNxBFcCQlHy0WxRjVMo9bJVE0/QiKyncRliRbvkCSA7CklMXOQA6X+Oic+IaAmx0HR38oQFShevJ84J6P+OMFyCJrDqy11ovfp/WKaDIuVRRfw0t14sAIn+ecBrVs1UVnIy8bY8JDKVnn62w26sBU6H97CwEQKGFFtqZbdGYO/jvKttHfa/cgVI5GfBANhHtJ2iBESQCOKCpOT5gkP+OnmTMX6t3x0rneNgfgYV+6tJQ76f2DZ/tg98ALgieAVe03VAlZQcTAAbE0EZ4qJCVY5f2yJ0woZukg6X8rifFEtUvvkSFGwn1ULeIMA1OHzBGCE3p6Q6YYFzUiyvfL9aEuj1odmBT0AwBAJgv48dSTZoXoTg0QfULLxAQIvxHdhr7KpTW0GZ0yk/PXKbtEg5gAAo4+lirAyhacqTrDbE14Ia1iktA3q5U9bwyvbbY8Ob7fb+Dmjed61lLFVHMDfg5Pqi0ftgsgKFATdrn6GtFN3b0PYHQ/IBCacxLDWl9zUilZ93ono/Wh3UGWDUuv1IMEEJ2riMFEAmzoTui3QnME2EqmCRYOZgzjqtu/oQx61slJNf+3BO+ra71cI9AmQSNJ663GwC4VJCOChYr6XMho48wKNcR0AXYgp0L7Y1nIQAKLbTQzmjjGzjF8ShuV+o5KIYiEM32uWOCAaBoYF6gQTVm0k0WyzS6g0yLRYAtocUC3+aphYNDB4xIM1QOWtUoXObOURoQ/9mw+GI5U8JqsBg4YNARvcfQ51BlmHAMjE/zmptVy4dRACFUb0b8i2gYp06IjVpDCJ11GN8HtgLhdfn4PqWVFw5uVLhNAInj+fwAJIR6Iu64CSURWrJY3EHPRQJ/RkHDOA1aEX93G/WCACiEuzgHQkjxzlkWd1BTl8wIKOR3r1XYDSaKUBhgEMdPF/mGZZeLgUGLQyPVWg0jQkPUMSLlngw1mCHCdGiIAFqInDk/ib0drAFuaGAKO6aw5Cjd+IMwFe0/YGdoBzKy+2kJxllzOuMXj24PwORQt4OmQwKI2U0PWHbzAwJlhO3EBo3R8DQpNpAijLBFMEuqLO37AlqoNs2cR3Y9pTR+RN1iw6JRv5+eL3oJAFKj1m0PS0fVfO7N0h/B9lVzQ9Z71//xtb9RYC60N56FACi00EI7s80dJAJbVXgm1EUmF+yPOzJ9w+8/IuYiNXm+wlVqqQCn4c5UomLCUuWipWcsE0MBI0G1YHpMoUvBIRPyYoygcWpMbBHboQUBiMAa0MWcsXCGhNAACjhQCi2yT8OSS614aJtlN97jY7VoXEJdNYO1UpjOH4yB9gYQQIo6WVnp6Usk1i75cQEIOHkAUf3Ci3VeiHPpcwU4QPhLKAvmA3YFFgZWJJqEoUn7fh0CXoSVcP4CZz4+gJG09vzuJwV+6H8GOCGLjPAYYSqy44IijD5VX0PYLnREMEkAJwAK6e5k45GJR+FJmDFS5H2PQG/UOtXKQ8d0fWiXgcaHwpOMAVDh2IDK9Izlmi/zp7N/4cBmKx7YJGaJmkGEGwNdDn2+KCUQ80NUHOjQbb7gALNDjBHzD7Y7KqDEtaMrPB36YXK4/upFRh2h/JDALWvDPQTTRVFNygJw/Um9514b9vkAktuv/gW/7tRdCu2NZiEACi200M5ogy2h2i9hmfEngh+RqGrnAIhIR693R1jv396p2JyatlQMSN0Y+pGyQAX9tdDVoPHA4cJaICQmxIajVmjEx4QZwLnKaWZaLTF5jo1m+wVGYB0SrZOlx4HlYR+AEEAERqeExsiBCY4dkIPTrl90qVLGaTHBmAJNcXe+hLkQUft4LRe8y53zgA2vu13ZVQqnTZ6nzDHGgwGpFfkDgMQyzRL8ApwAgJxjajwdHdAiVszBF+uG2BnNFH3EYMQisZRlN98/rocqKsWesJrachDiimd87RZauduBYs8+MS5kksFMARrL3fu1jgCxhkUXSTdEeBJwA7irX3KJQnr8rpR9aXmiesC4MTey5NAyoXciLAZgAcAwH64n23FOwYX26z3+qAFIwBmVousXOzicuULbcn1jPmbjqusDdsuvkeo7lQpB+KznQMAQNgWsHCHTgQf/Wc1vAYa6F3Rr1flar7Wh5+7Umracf2sAvEJ7w1kIgEILLbQz2xzEADBwnDANGCnkOGx0HSrM5w4MQTChEBxravZKS0ya486uU6EPwmCqVOzgQQwMTn/SXGu97EPWsOJKy8xeLS1KrG1qAKx8fHpv4ZwBFThGVRre9bS/HhEQQssCK4PYF+ZADVr9NdKwKSAI+GhYeoUcKHMj3FM8sFGAhR5YhJhgWgAMAKaCO+mhtbcpW4uq0EENnIjAgrK7juxUSjrn1371J1S3h3EAH9XhPq2TND7oX0bLYjvQ9hD6Qshcy75C1wNTAhhgH0JAiLwziy4Uo6JHfavKDEjzlGq01kvf78faZzFfA0KReQcXjE3bDsbJbrpf6fOEACPxuBWP7vaxHQAl6eTuwMfnwPkDmhBJU8SRsVXWYKhX+7HGdPfXLwCRGvB5gQVlDNiekB3hSJg1CanHK3ATvqyODOrYFHRELJ2cvlgVt8msU8FMP8eCX8vstocERqti0frF+ND9njAa2iOrVgSodB6hveEsBEChhRbaGW8AFlgUdDWFvc8ZdXGaKCaIZsSdJn8DcqT/AfT4N3bVlsn2+940+HQHP+8cy8w8S2nr9NxCYJyZt0ahMfYBxFTcidLSgmrItJiAMSHcFsu0ujOOiDmBnZCDJCTjYxNOwWHTDJVtkz4eITQVQfTt0P5kN9ytUBLOFeYFMCIB8XCvepsBmEpHtvs8unSOkUyLRUj1rm+2qo8JmEJzVB0JQl3MZXj9neo4j/YJgTHCY5gi2BxVxnZwGEm3aA0Ke55R9hllAHLbHvNzXqrzA8CVB/1cEBIDEvODjjmCekKl3v0OnLYKvFFLqeDgQfPs2e/jtwlIksqOyBgQCiBMObChX5gAA4za6Khfm7jltzwoxoqFSjkYobEqzAt91wCqaIYAdDBLzOWURhjSr29m7mprXHmNg9xVWi/AKscmnEUIEUaPTDJAMTow2p5kFgb9zcgGo4glNfxhiDgXwnM8AL40hoUtEsAt5LUebZd+UKURQnvjWQiAQgsttDPf3PnFHBQg0m1YfpV+wojUuZOTHsgdFDqZmkYHG9nxhIONPf4alZPpE9Yg5ghmgi7mMEOqF+Q/CZOUju8WmIIpSs928BNLyKES2oIxAEiQ3RVlPJgIwlewCw4CYCHqF19qI4c2O4jar+cyDrAI3wFU0OmkZq0Q6xGwVgFDAxCqn3+eA5G4ABDbI3RGlMw5MQ7tJEgxp5WH2J1y2X93YFGtyKm3XfFRsU7UExIImbHctyk5PilpnoAO5knNpOH1P9Z5dd3ye6prREYbGhhCUGidGpZcrjAgTU2Hn7vTEIyTYs62Bd8OPgbhMaGxSt9ha1hxja/naND3zP/ObntU61zH9Wp2oOZAA00N7AosFWxXbtP9lt/+uM/P5z9lYZBlBwBN1vscpigEqAOdZJw7mXWwTlTdhhlDP1TnD5ga/e3XF50XawwzRlFJ1fNBMO7nRZZdomueH+PJ4Dlfb0KPrAmaIEJ9aJgQxFOlm9+bVr9VwJrzDO2NZSEACi200N4chtPHibmTxGFSZTnocdUnJyfNTEO7WBOJYR1QsE9ux2Ny8lR0xonTa4o0d8JPAATYIhx0Yd8GPQ+DQDiFFHY8cd1o1Qid4SRhc+ricbEmKsyHlqiYU7gEZgcAVlK1YtpfBCJkQnUwCHR4TyIO7j8scNO08rpAO5TvE0iiPQRzULq/z40sKhgUBL5N596kOkKNq24Q60V3+lhLZxCuauoSaGIOZI05ulJmGEwV2h8xGw6oAEeF/eulz1HYbfZqP3a/H/t2jUlF6WacfX2LDW+8W2wM4CA1Y4nYMkJihOnQ2rBegLfWSz+gEgCAEzrSA5Zgn8TUqCJ0nY7niycmSyDsubs0H4Af+h2uJ73G2BaRNUAUtsvRCRdd/wNS6RpPWDLeSWXp6T7PJq1r1NcY0EbmHPohKnQDhBAyE77jd11jP3/WE8ZP5+DnTPhLTOCCNVpDsvHYj2wy7oWGlddY3z1/5/tV/FrN0rw1odDeEBYCoNBCC+1NZbA26GdgMxA51zKtSAMnTZ2QFKEbwhgU8iNdnrAXDFKV/lsORHK7npSTwykivCWrCDCFYBdWAkYmqFQcgCtAE33EqMgcb+wMnDnHJcpDurePQSo+oTWADwyTGB6ys1qnSZCN483tfEoCZpwy4avcFkJSjwqgwSAhlK7z4wGkCMVRoweQAJtCN3S12xCooejfUnfgKQExdWE/uEXHDXqMbbbSkW0K8wCoVCW6e48/qMmT83k8oU722edgp3LSzsCuCCSQLu9zGvHx+J3QGAJzsr5geVgn6i7V+nWRNdZ22YcVpvSFc/B3RGE60vq5HoAXah+Rlt7/wBcl+ub3lAMaNDfZTXeLHVKByOKIdFz5XU+IRQJwxBo6BE4oY0B6OuEysXlJBz/RpI1RtMf3q2R7fE2WCdQC/libwqHNNubrE/Vrhk4IMMj1gi3j2nJdCw6UCcmNSSiesITPjZBexgEaBRFhixiH9ePaAvDItlOIL7TX1UIAFFpoob2pDCeGkwXc+Fd/iXjp/4WQl4J/MBj0qgLgxCe5s2xoU1p2jVEIGB1qAAF8jsuZElIixT7qThjGpjJw3AYe+7r0JWhSEBXDCEi/U8wLxOBAGQNHqCKFjR3SlABi6HUFe4JTJhwVTeOwMz6/KUFD0N5D0vrQNb1+yeVGV/b0rBVKNwcsJSfN8fMqiOmisCDHAtQBNobW/kjzqfNzBlyQ9h1kex00CkUqrOenSg8xQl+yuoi2pxM9lZ8L45oi1i7RNt1aL/mAA4eIdE30RxsZZ7FYr/olPre5ZwuwUY07EksqfKT2FD6v0tHd6rAP6Ii1UCfpHB1D9XZ8f/RH+b3rLLvux1rLpAOcBh+TazD4xDcFugTiHDBK0+PXTwUqHWzQfgNtECwR7E9q6gI/57QYHcAnDA6AbIDaS74/7FHx8A6xf4AsWoagZSJsxw7cC8X9G/33UaMBLMwezJiy62DmHDSRXcZ8WGvWNppM6doVj+1RJl7RASXnIIbQ1yC0189CABRaaKG9uczBCt/C0fwgJC4c3KCnlVrdOSv4hp6i+eg0AR9ATJCBdMCd+jFl/KR93/plVyj8EW/qUIaZtnPQgqiY7KRYQ6vYl5I7PmlMGtssv+NJOVdCPYRzYApwrLAyFf+bZp5BKndFlZPrF11kMQc9tZAZGiAAA+fAfqnZZ8uZwmbQCoNQUtPyq8VUDW+8V1ogiZrRyDS0u3P28/HzBLSggwJ0UXdo1OcBKEPArBChnzfZYoSpEB+jX6IUANoY2B5YEDLGmAMgAoaJmj6kh6tas4NBwnCsSesl7/dxI9JawaoQciScqCKIF9xqTavfQvDKshvust57P68aRoBRxgTw5LY8bENPfVvAMj3vPP3Ehp65TaE0XyxV0CbUB6unWk4ZCjXmtGZofBBLAwrR8KjZbSknYEkoa/CZHwQhKhgyXxeuNZ3yYcNUY8lBsXQ9PktE6MMOxBBgcx5c68yCC8VewSoC6sTwjVB5eru/HvGxJosRJGwZ9/UG8CLA1lx0HUN7vSwEQKGFFtqb0qgADAAgzAO4wRnh9HGG1Hyhj1e5/4g7bndspYLAAx3EqedD7RrCM+h6cJQwDmIWyByqM+k9MvPPV4gN4ABTgkPGyWOwFTBC1LnBObunN3OHjMMkdEM4iZAWQIZj4ERhmwqHtgk04fhhG2BSYu60qZ7MdipSuO85hcQaFl4ksEN4CwDTc8f/lKPOzFktgAIAIjwn1mbX0wILFBdEp8Pv5d79AjkwG7VaQdTxQeNC5haF/wAeNGjNuEOHVQIwcV4d1/6yr0dSLS5az79Vzp4WGMXu3WJaYExaL3mfj+mAqXuPtV/5cbX7GCuO2NDaH9jAk9+WcJu0/8G1t/mxZvm5tCqTj1AlIa6RnU87UJus8BrrQzFKgCXz5rpyvWD40PggAKc0AM+xFlSvLvXstdLhzQo7BlW02wJA4tePUBbXgvWAsWM9AH0waYBQKk9n5pwTaKKGe8T+qRK4XztCmWTvod8CiDG3ePs0gVNCl4Co/gf+ScCKMGQIgl4/CwFQaKGF9qYzvqkjeI2706RycOHwFhU2hH2gXg0p6CP71ovtEXuTbgjYE+lU6uTg0IZUC0PSyJANBThA2wEIwmFLb+OgB6CFk0MADdgiXEZ4h9YJMCN0R1fNGJ8TYSQK7ZEunpw0WywS88QJAyLQxigM5GNTP4jMMColA9DqIgmJonHUxf3PSdhLltfw2h9Z8fhui6WbHazcEjhnd/DKtoqRpn9cNW4U1nMwxNw4D0BE0vcnQ4twG5WeAXnVbI8lWqdZ47IrVTiSdaGCNVqkSp8DpbGqxbvmKE0+v/0xgUsVQXQwNpofFisFC9a47CpfyzFruej9Ai8IjAlNomuCJan0H7X8gQ2OFos+3lxLtE9XiIwQnRgpMswIP/p6KA09mhTogNWDJSIcpm39Na2RryMhuCHS/x1gDT/r63LUAVl+UFlpxSPb/O9dDsh2i41jTQUK/RqzDYJolRNwAEd2GKFFrj1sFsea/N5PCYjmHISyPetHGQTYNTLLKCQJKOT8YMoATDS6hSXjfEP72VsIgN4AVrv3+eaI8ef4r2e8ca6cf+3c3+j2Zro2Z6T5zQbAoUt6dsvD7vj2u9OMK9SBYJcaNIRqEB+jE6kJbjMwMhQsTDdZ8dhOG9nxlOX3PG2FQ1vFUowRCpm7WoJYQkKAGfpdkZ3Ft/+g9k+vjhOh+OHccyxFzRk3gARMA2GvoIt5xrJkUe14Ug4elqf3ni+4k22XniU5dYlAShkRNtWjjyGupZFni44db+ySvgTRLdlo5fE0fwoVwmCg6wHo4KBx/ISACFs1Lr/Kjz9TBR4REicmzfdjdgooiVHpmK654Nxht9SQ1Nds+Lm7beChfxLTpBCi74PIm8KG7EftI54rHtwiAEd4SxobB1YwVNTZofIyHwKkjgOaCBnVxRwwOIjjPdd01vUKf/Heo8kpwBGRulXKmivsV9FBXLyxTSAo0EgtEHtX6d6vaz687k4b3nCXlY7v0rzJeCM9HUAGWARAAlgAqKypQlixlIOvWWqpUXSQzDiaq18rNEAcI+nrpHEcrFKZWjouP0dak1BRXGULyiUxd4AfmCWBS0odOIAEHIUs0OtjbxoAxBsHJ8vPUX9HjepNVPeGcGaNSX9DRM3KAftqUf+HN/2bwdKxOsskIlasjFnEz5vHG/ncX89rw73xRl+fN7T5+51Q1OEv/74NPvYNgY7+R/7FHdn2ABC0TXfH1ObOrWqjo2UxC2xTHexRQbsxd1wIXgEVareAE/VhMwsusrHCkPpbJR1A1DqxNyyn0GLOgc8xaYdwkmMVivw1KmWcaskwCpW+g2I/as1YAQccRz2l3KGSTg4gy9P80wEMThMmQQJa/xxTe4doxOfZ7YCpXiCIsckCoyUHwmZ0LcwFJwxggBGp5Hqt7/4visWgXxriacajuCGiXYEP31+iZb/rAFGAA7Lm2F9rk+3VdoBEWlmIofK1RB8DkERIDkhhvgjAWV90Ujh8xpMWa+pigRnOA0AGAEKvA0AghEhWHroatE6AVT61R329eUcUEBqTbebXQx/wBrjoVI0llTaYstDBzE7Lbn1YDJzWmDo/vk48aG7KmhDeI4wJkEL7BcNGiJG1IC2ekSlDMFYYCcKcvi81fwBiKhdQLOj6UzGbulFpB8PxjlkOhBz8+jlw/XkAqMleY11Ux8jXDbAUzD20n7Wd8QAoFjE7a3LS5rYlbVpT3KY3x21Svd/U/sJwaVTO5PW69Tj2qKOxj53dap2ZqD13tKg5rpmetn2DFCsLtjtTjfO7ck693TC/we7anfNrFLelnQnrHfFvYL4ub8SPhCt8vqXqmA36vfOznF/VwfH8toQt6kjYwaHK+LOhvXLzq+VORtlOFCx0UGDu7HB0o7lBaWrQ2xBCkmME4OB8U/7NvrlTDAZVftXjC0H0wFGr9B5Uynhq5jJLz1olrUy8c46aexJOKR3dYQMP/pOK9uHwx8p5d/Rbny80WMpbZvZZAlN0HyfMJr0OqeT+6aDq1F3uRFumOFjpc/AbVTYSLAMNPNGQqH6PAzEKJTIOOiJAEgAA5iGGzmTKYnf8EZ/PLmWCAVionoy+Kb/tEZ1TnQMo0tUBAPhiAJAy2AQsIgIehPkQBxOOAxyUeg8pbAhrkpl7rsAEx4ZVyzvgQMRN+AeAITDD+hNyGu4WK0b7DrQ3hA777v289d71OYWvAEwwX2hyxKD4TxiZofU/FjDiNc3FwQXrpJYYDijYlstMyK0GTKglBMAgI41wFudFSIw5sb6wZnS75xisF2OP5vs1RqB7KgiAEb6jFACAipBfgkfrVAFWgGUgqh4J7ge/pg2UJPC1J4SJ3qmwd63uP1hC2ptwLO5BgB+gOagZFdrP2s5oAATT05SK2Kev7rJF7Qmb0hC1BR1xu3RWRo/efNUOneRMwBwCHnxe6plXbrV9XwzM85qGnvA6c7x+fr0VKmP29KGCwNpbFzTYg3v9WxQbjxu/vtS89Jrbix37VMaxX3Q8Hi/x+k9ijFsjfM+aknLHHrfvbc/ahQ78LpxRb5u7i5YrwtAF27zYXH6S+b/s6/6aXp7wIr/+wrktum/29VMFNnjx5cbCXm4bveb2Ytev6huc7+tz7rS0PeX3SQW2cHzbV3L8N6Ph6PnGj9YCR46zPvT5XxUjkJlzrurGUL+HVPNg5fybujs9gA6MBfsDAgj3SFOC0NbBEfoNsocC4BATi4EwNz3/PBvZ+aSNHKAY3kaxIRUBqwExOoRu6M+V6Jrtr02WRihS3yxAUTjwnI0Vg2rShIUall2pGRUObDDacBDWATTA1Bh6H/9JU9LRclEMDWn0sFTUGmK/cv9RMSzRTKPF/BzQzyRnABDqdP44febcfM5NPu810tmQ9s7dpNYcvha0fQBIQDuyfmhYok0d/lJFjEm5d5/ADLogwmEwT9ThYe2kp3GwhUC66gATLRLVrumxRe0czgfQGG+nd1rEhp75YQAuC0PK/oLdIs0+v2edWCbAISFCtEbt1/yCgBZC8tQUB1aJlMJ8gAnClBpD16rB1yvmoMcBk68FDBfsC+tEwUuOTfFLQn0qgukgFyOjTxofByWEqmDnSGWn1hDgB7DDc2wPMOV3WC8qfsP81S+6RNl/NXBU7t7nYx7QnMigIySIOLrtyp/X64ioBewSYZHEn7Wd0QCIW6k+EbHVk1P214/32T+uH7R7duft65uG9I36l89rs/v25m2kHDjbijyqWUM8IgfD35FxL8P2hB9qhsORzxl/DlYgEa1TSAcwA39R255hy/5PvY/LNsHxglobjHPJzIwNFkZt/bGCHR6u2G0OBiK+M7tXfT/2j/nGmbh/g4L19udrY/N7xY+d8rFj/mTRf2d79q7NbaLxGs6U/ThPzmvieWL62/ev9+OV/XhsX3uddZm4DsxPR6vNx/+EV5s43kRjnZKxiKV8nUZ8nRZ3JG1qY0zX5cBgxe7dk/Nt5LM0NqMzfn3C5+LHrq0H69vo15a/yz5mdMKkan9nfB/Wi3BnbT7sy/mwPlwPznXi+XM81rM2R0Jzo2PPX8vvbc3afp9njFiYG/vWxmLciXNhLI7H8aM+fm0+PF8bj9cZgzAg+xV8/1NdO/bf0l3y+zWn68zr7Fu7NtznrO3Ea/WmNc7fHzhQWjFU8w4+3CkOPPFty217RGENtDhUgoY9iTYEfbNwutxxABbAT6y5SwLh/K6ngoKDmx+03A6yj56U06pfeFGQTeXOM9k1z4IeUJs0bv3CNdZx/a8IOHFMHB2sDBoetdxIBr2hApDSZAMPfcWqpawATeOSy6zlkvdLQ1T2eVZzvQrDUDQQcTQOHAdaPL7Lig6QmG9kPBUdA1AhpiZsBgMDWAJUITRW/ZnGTgsadnb7eXSLFWOfQKtS8EnFJMpmLv6PmDFVrHbwAhOiEKGPq5pGw/2+77Cvg4OymO9XcIdO5hhjO/gjaw7gFrBW51ti8lwHEQ6WooAlBxK+zlwDrhPZWNTpoQ5QHQyUAwLCg7BzaJS4noBNKkbDWAH8lHbeOkVrSsiNatgAF+mTHJSMOkgiXIeAmc9cWDMAaGb+uda4+q2+1pdb0sEKxwUgIepuXH2TNSy51NIzVkh3RPYW54LOihAW59648jprvfTn/DpfqD5qgDAYIkCRwDaMHvP3OXMPwUDBdhG+zG283++yIJRIfzTWSiwZ4VNCm6H9zOyMB0AZd0yXz87YhmNF63eQETi2iP7+yNkt9tj+Eesdca/kNrkhZlfPrbcVXSlb3JmQ8+sbGbUFYo9i1uPf/DH3MdLtLO9KBuGQ4qidMzVlF/k39GW+74zmuA34sQix4bxx1JfMTGubRe7wZ/rrx3NVjc8cYaOGfIxnjxZsWkNc3/IPD1W034UzMu7UgtDLSkJ5rQk7lvNvoA6ifGg50gumZ+wyH2NBe9zSfr4LO5i7WZYwzbgvZM44YMIonMuyzqSOs8LPASDC2rApTnV6U9yunJvx82O+Ccs78uAcWZ+Vvv1+nxvjggHOn5HWHFgnfgIaWMNdMCTBoU8YYItjXubXY6GvaVd91CbVx6wtHbXbdxACSzggSuhYbHvt3AYBAtZn1SS/Jv5avx+nMRm1i/24Z09J2VI/D+Z83NcExw8A4Bwvn1Xv1yKpazc0fi0AUQCu5lTEzp0a7L9iUlLHG/aHDyNwQQjywhkpW+Jjz/H1HixUfS0BraZ1JjyX978BNlzLK/x8WEfml3TQeGQYR2p+XhFb5cfwJdF+Kx2IL/S56fr5mrMRwOnyORlb7fNZ6mNwbbq5N3wBagwTxj0wbzwEdsjHb01FNT9+njctZav9OPPa4n6uwf3ItTjjzddHqeD+LR8mBmAjxsIdKt/GBx79F+v98f9WijdOZnjDnQo7wEjANhCWkpN05w+QgdkgBATTwN8KmbhjG+MbvsCAP4/Trpa0DY6bQoRBPR0HJj4mLBNApMFBjDq6O4jB+VNjhxR7BMY4fR3Hx0XjQ6o5xfFIIceRN5//Dj8Hd6LojvwnLRdItVfhwZFhK/UdcgC3QwCANSAFm75msCKEmuiUjsOG1eF19lGhxYyDAF8v5oDYGXYJbQwAijUT65IF0GR9t6gctIo9+jxw4BR39BMP5uXbAiJr6eEqesj5+xoxP9ZG4/kYpPSr3YavN2/s9KxlWr/Bx75uVQcH0v4MHJFmh1AafcPIPNNac3616zNupMITspIWydeda4++KunAhrEAoarT43NDqMwXiuSUeb5+vZaaeZbVL73M12C+gB5z4hwExGinQbiPN2alolo+fhJiEamiTQ85tgPgwpxR14kxCZty35E5qG7yfu3LPQdVTgDtkjrW+/UAhCKmzm1/RGsDQ4aomnpJpP+nZix1gBXWBvpZ2psCAOF8njlScMdTlZPEYQII3ru8yR7YOyLn2ZaJ2sdXt7rzj1m/OxCc6EXuZDccL8rJfeKcFvvBtmHtj3PiNbQr644W5Zjet6JJ3+D5hn++O/kZzTFb66/5x7Feu2ic5WH/ix0MTWmM2xMHR3h/nwBAzPEsd5I/78f60Y6sTfcx/ubGyTbsAARHh898y/x6H7HOtveWdB5n+/a/dF6rnJ5/ngogfdL/3tRddBDi3245gBvbtvs5fvTsZj++f7vy5wFvgKWrHFzduyevv6c0xuwjq1oc7MR9HaoKHV7gIOxZn1uXg5X/eGm7fXVDIEAEEP3JlZ0CK+scvOGw5/t4v31hu31tI2ulQ8tgb1Y62PjFc1t97ccs5wAOMLjcnfiQgwnO9/LZ9Xb9PAervuZ5f/0f3jFV16nVARKs2YW+5st8jDktcZvq1ynngwJwmP9D+/KW9W0AVh9c2aTQJ6AHgAPwfOTAiIDWr61psyUONGDiYMtgB9nmyYMFsXSr/O+POjAGNPE3121Oa9y2+HoCWv7zFe22Z6Bi+wbKui8+5us5w+dDWGyqX1PAULf/fmCwrHvoU1d1OaiKCMyCh6+bV+8gvM42d5d07a/z63njwgYB4pTP6Vp/Pe4/d/S54/Nzry0hzNINC+rtGgeXgEXAzm9f1OaAKS7QCSgDCM/1uT6yP69rMWH5zwirhbQCPUpK4CUrUBO0V0B7giNWlo87NTQuAAOeH/Fv2jgq9XbyR6x1koAMjg6nybXgGz5sAYAI45s8AITO38Fi+j9Qk+6gOD5ZTmg9xABE46qxA6ODg8yNN8tURpM/x/Y8SJ0GbCCWHS2XrHR0uzLF+LQCNCCshdHAKbIt7AFhGJgJCWm79wvo8R4iywtQpFYXTZ1ictRxPdOimjeALhgIwAJhIAEvnwtsDfokQAPHUxmA/c/JedcpDOPGefp8SJkHRMhJE/ryNae2z2ghYKE4JxgexLyRNDWHDvv5bxR71nbFR6R3ou4QehjWbXjTfUrLR/hMWEiCbITCMCCTFzi4GvL5ZcUcwUgBOmGpCP2JNfN5UfcHgIY4nOMrdOcfNoA7woqwPwJfsDYOyrhfTjAzfu6EJnkdUKyWJGJgHNSOOJgDbAlwOZgD9Pr+uS0P+n0X8XFn6R4UkPJrzvopBOamdhi71ypLkHlT6JBxCfnBngGQygOHVAZBmXT+HMCTzDEAK+dA1WnmC1DSB19oP3V7UwAgAMbThwt2NFvRk4loxN6xpEFg5ztbh+Wccb4L3GH93l3H7TEHJvfszonJIPT08P4Re4+DJX7m3Fljb1nQ4I571O7bk7Pfv7TDbtuWtf+3dtCeOFAQ+MCRDfu2MEGApS8/N2Tf3TJsT/k8tvaU7FfXtNr3HVARYgKgAYDWOsiAfYG5uHNXzpod9Ny6pNG+tmnYvrjOx/Z5wULd4E4z0IGM2a9fEITx/tfjfRobbcpb3KE+eWjEdvvvNQDE+4m1uMrPCSD4V4/22xO+zf2+7ydWt2hsAMO18xrEzPzhPT167h4/vxsXNAoMoM250tfp6SM+Dx/j4llpB1AAmFHb5Q6btbl2fsaODld1fMBezXDgv+/giWP+7yeCuQKaAFcwKXfszIndgAF59khRAOn9DhxZ8795ot+PWRAI+eDKZoXK/upRH8PX4DEHNqw1LN7hobKu03BxzD7zUK+DmhF7YM+IvXNZow2MjGrt2Havg5O/eiTY/2EHCwDGBx1AwYTdtKjBjvl98if399h6B7DPHSvaOVPSYrQG/BjX+P7P+vPHslV7++JGAcb/774ee9yPdb+PkfAP4g+f1eyALifgdpNfi9u25/zeGNA5c03ev6JZ6w7b9NFVzfYVB5Rf8vvjcQdhzBEmbLevJyCwtoSATBimjkxMYLXDwezNixsclGftH/zeYL1Zl+sdJK33dR3yNZgIQE9rw3G7c8Np4Ijpek64gToxx771Kcs+d496LaG1AFjg2GBlSOsG7MAeEBYh/IMjTs85yxeUjCMHEwkHJWzjDhjIGHGnDqOhb+FafAcmfLOo+meHO+OgJlCTNSy/0tqv+rj6c1GgD5CCXogxASU4WAoGEl5DrDtaZXy0SA4q5JiL/lrziTo5AC0MwAKwA0CIVfH3nRqPzlqpucPGMB4hL8ARTh0mgXMEOI2VihJKAxriLVMETqjujNA4NW2RUaRweN3taqfBOIAE+nmVHbjQuyoOMHRwofN2EFAt5YT9CMGp4jTnSFgq2y/wAmgRCxNLab6EoQCa6l02fbmV0Qj5WsBsoBECEOQ232/0HeM8AYvoqigLIJAhQDTVwYd/ITu2x/I7Hhd7ROiIBq4CiTOWiplDYA6gIiMMwMe5UbeJa0FVavahCjb6J11LH3/UAQutLghLink7vM2B43ZlyvliCihLAO3XIbflAa0LDXDp/UXRQq59XbpBNZGCTLmYX6NRhd5o9REAsmaxcoiiYfqCkGWzGCIBns7ZYgtpX0KmYPN5b9f6IMiGuSLUqXFDJuinbmc8AOJb9U2LGm1ea0IhHZw2TgyG5ivPDeubPGGj97qTPOyODwZnfnvCJrkjnuYAaUZzQs6lMRH1b/wJB1IjJzK1cJC8r6738XCUnQ4cZvs3cJzT7JaEHODD7hQ3Hi+JIZjXltTrZKGdMzUtJ0iYaiIAglUgbAIAak/HbM20tP2FO2u+5eNc+WYPMIPx4Pefd/Dy5+7s0aSwDeGVq+Y02LYeGKAXAqDGVEQhINicTd0l6UZ4/qKZads7ULGsO823OQDoyY+KHWEdYKq63OnCtDziYKSrISpgxjnBvBCqa09H7ICDD9bvl85ptW850OtxsBAc2T8f/NGUjNi7ljbZv7izr4Ui0RM1+Bw45x86YCCkM8PXHIAB43OrX5P/+nCv7+3n7ufnvsCWTUrZowfyOjcAHWzJzJaY2JLBwphdMzejNeDCzNP8Y9bh60iGGcBq+aSk3e8AYp+DBc5/xHcEZMIQkX0Gs3SBA1aAKwAE0LzX7xHAD+cB+GT9AM2wPU/6/cC15zySPpedDlw+5ADoQQdWhLc4p88/M6Bv7Jxz0U/iVl+HO3ZmxShxPQA2AwX/8PVB9/l1OORrCXjW59/4IgKAAMawbgCgyX5e/P3PDpwA0YApQoOASMY4MuyO+oxAQH7d/Zty733/YINPfNuG1v7QH7fZ4FPfdafSYkl3FqRxAwBwzghJCWXgKHHGAIGYAxTAALVzRkcAUQetdHyvWAfCFWRKAZ6CGjcDCsUAjAjTcHycmAr1uVNCPEtTzcbVb1G4Cq2KwJk7NMZHL0IfK0BUoLvpsDrG8evPnAjL4GA5FvtRPJDn9UHiD6VjOzCgnxQ6HVgNhLcwN8omOrxFLR/IFBOYc8ePtgQBMFleqgXkcxJbNHRM40lA7WMAEKhhlNv6sJwxd0d28wPS8nAuqVnLtaZBeK8sJw3AUvjOQQ3nBmiheB/XBMG2wo8OAAizAco4J/fe0kOhuWJehPYAPoBC0vNhxEhvr9Ujon0FYTfWnZsehoVsLBqTMi+yy1g/NXqNxgUsqUQN61LxtSQcSOgPEFGr0YNWCRDJZyTZfFxrROOAY6XOO/BhLK4Tr3FduH48h1C95K9zv7Fvy4XvUUp7mbpO6+5wwLlF82ROgCZYm6EnvytwjoBcITFYOtYQpsfvTUAQ69W85p0CPGTA8RPgB7AGXAkQ7lun84r6NY7BgHGM0H5qRoTmzDZ/l+N8cGA45SPu0M6dmrLN7sCfPFSQU3W/ZZPcoZCKjlNDX3LV7Ho5taPuTBHBwrJcMScjgAQYwCE/5cBougMEHPl5aFscyFw6M2MXODjC9xwcxJGNCvR8ck2rvcW/nROOQXtCGET2Mvc3PhD2ZHxrjVu7aOl4AAqy7iyffx2QNP7HKQzWCLBQ840Tf8b9c4Y1AKBdNb4OrEdDsk7i7JJ7YbRTq6ekBfJw6AAAmBPCS4CcTgdIO3pLL7ixxvyYLe6cAXnKXhp/np8v5aQ5N7Y/sYObtE9uE8+RZ9gWjQ+hr1kOPq8cnz/sH8DwoAMevuGz3QvOn3/8d8ZDUP3Q3hFbd7jgIDNjv35hq/36Ba16PuvgZMIhHXzV+dz9GjsABJjWjM8rrvvk+rj+5lgVf5IPYox7jc35CwAEWGRd3rawwX7nknaxXoAfAOALDngKYy38EsjYlIfGfpn9TicjdND7wJfs+Hf/XI0vCUeI8RjJuqPsdjBylkIjiGRhEwANvMY3eZp+Fg9sFgDgwsDOqPFmd9DTStldtEFon2mtl35IbR1w8oQ66CAuLYg7bUAAi4pDJUzUdM5N7izT0vcQssFJAmgAMokp85Xtg4NW6InQTbpZ4RRYJq4S88v6eQDiToCfmvnvZDfRSPMEkHj4K77tdyy78V4/56CQIQ4U8EevsKazb7D2a37R0vPOMbKvVJ3YnSo6FMDFwMNftpFdzyhMmN/8kMARcxQQ8m3JXmtYcZWvU1LzhmVC8MxPwAjbw5YUfG0Bbzhr5gi4yW99yIY332e5HY9ZbvujPl8aq24XmGCtYGOYe88P/0oFE7metBBJzzlbmWFtV33cGlddr/MlFCjBsB+TNVJKfizu1/xhy/p5DDr4LR3fo+ak/Q/9k64NeibqKnG9xer4XJXmTgjLQRk6IoAooTGYPMZNzz3X2i77kK4j4TlCmcyLY/MTcJOac47S+GHVCOnBOAFWs1sf0XWDeTzy1T+wY9/4Uzv2zT+1/L71fp0bBHxgwwB2qvzs+/Heh80C/HF/EbJE6M19g26L+xawDniH/SIkq7Ccbosz6M38BrSJfuqMNABB1h0Moa7/t7bf/t6/jRNSQY9CqEcFEX07hL4wMHfuytrdu3IKgZEthu6n4I7/8HBZGp7Vk4OsJX4X0+DW79/e79+bE2vDvnf548sbBvVNHbD0jsUNYnoePTAiFuWJg4UgE0x7v7xN/HycaICZwAH6B/UrNIZ6qeMyz2ccAMBQaB388Q1fh+/5+pGdhcNvckC0rDNhKQdMZCYRykKTArjb3lPWvF5ogd4o7t755HN5uZmfvP2LrUXNuC6Evmrz58F1hGFC1oC91BCwL59fO6CQ3Hq/H1odUP3CuS1iBBFYy3wAoiL8BetTexrjQyvjQFAiZzeO9WLHY7/Nx4v2d35PwgZuOlays/y+fO+yJmmG/tUynmQvtxanvfn5EZrof+ifx//2J2onHYkpIwunqdRy6Xvq5UxwknyrJ6OGLz+wFYR6aAdRcIAgx17IKUwGSOGbu19ROWM1F50894RQOJLyb+Foj/hPTvKYO8KH1Yiz774viuVgf5gDOU//1k+LBsARhkCXHlmci7QhhGRI3XbnDhtBSOxfmc85KJB4QOdLZeHs1kflzJvPvVkd32F6AE/q1eVOHwfffO7breXCdzvoaBNILDpQQISMTmXome9bnwNJQlKEYdDYwPzAYGRmnuXrN0fhprwDGbUBceBYGtf+INSFMVHIiHmhgZm+TOFFigo2nX2jNa2+yeoXXmwt57/TJr3zP9mk9/ypdd38H5Sy3nLxB4zML61T3MGon1PRwRi6Hpgu9gU0IGrO+RxIQWed0eLABKGxIjQZQX+DYNnfF7BK6LwqDtQAHYCX4efuFEjm2sASAjJL3fulBWOfkT3PaP5kwQEABVYSFGPsEFjjAcDrd8CJTqjlgnf7vbVSYBdQBPAENDUuv1r7AQCHn7vLhjfcE4TG/J6EiZToGRBHGMyPq5YciaSE3RRLpC4UYTXtS/jRr29Z5wtr2CJwSziw0ntYxz1xz4f2mtsZD4Aw7h9YAEISMBF3786KwYGtUeq4expCYbAYhLi29BSldyHEBXPATUzGFiDnY2e3iP1gu2Q0IqExmUwHBiq28Zjv5/tudKcGU4K4emWXfxvwOQAgEDnDjrBPAlY3mN6/2QjRwB7MboGFGtN4zFXfXF+l8S2F8QB1ZLgBgmrrgND70LCvg28HwDg8XJWWaKQyakMO/tDSLGpPSV9zn6/RyQbwgH0jCw1WjTliSk8Pfv2JDeaD0B3Ag3wuMuq4FuixuI6Esl7qY4Q5cY+8e3mTQmMbfB/0Nf/nqQFlzE1zAFQDJDhDQlasFyEuMtUwQBFrh4AcEfRLfW5xvGbf9iOrmgXQ0Qd9Y/OQfWvLkK1ykN0xDs7fzAagGNm7VrqNYDF9PVgTBxUIjilKJ0bm7Lda51v+ffBNf9K8gL0gpOHOU8X9fFtqyUi7go7InRzOC7BEaIkwGSCLsFjrxe9VeAmQpGKADlpI2RaYcodMiKywf6M0ISO7n7b++79gvXd/TqwHoAzxLGMLKMFWjdf1IXxDjRxCKcwJYBbYqW4SfwdXHUj1HhLowNCTwMbAsvTd/XcKBdK3SllkDqQAAAIz89ZY2xUf8/N4v9aIOkeABc6RrK/c9sfcp45a1seBaSBkpbnCBu1+VnWQVGPHtwdwKbvOAQnzoXijjuNGWAiA0HrVx1SzCH0OYaiiryFrSfiIa4XIuunst1jzBe8SSK30H1PLCsJDiJhhpTg+yyDRsf9SOAyDRG2fo2LdWi//OWu99IOad3rOKq0nAFLiYgdFrDlAAcBGIUXOJbvlIRt66nsqnjjoP7tv/5+W3XS/r9l2vQ5TpO7tDiJ5EE5U2Kljuuoj0ZPMEtT+6REAze98UswT9YhSc85WKn7zubdY85p3SMfTtOotGoN5wPQRzhrx+4AeawAg5gzoBvjR7JVQGmuNFgqQyhz4DFYI089N2i6fq0AqHywv9WES2r/Z3hQAqBZywLiP0Ex8af2AvXNJo3Q7aC8e2heIadHPKKTkG/7q+a0KbbEv+wBqEDQTIiJ8Rs0fQkM42F+7oFXPw+ygIyEzixTtI7mydCiEZWBBJjVE7bcuahUQgJ3iY3Bi2IIf/F37nZDJyRacT1BPiLo5hGkIJeFIOQcyyQjbnMomHqtmPIfscahYtWf8vMg0IlU9Vwqy1n7zgjY5ZbZD8AxLQpgP9gftEcJdwBCp5YQWTz4yhwNA3rcnbz+3sslaHGgyNvqX9yxvVHaUtvMNOUbNXvzcX2g8h1gdkIP26eaFjcrmyvvA6VhEoSV0NkzsVPvXjsO82Q6Qy0ZcLzLA8FU1kMP+bE/WHWJj7gd0WoRYU/E6+/2L2ySMHyqhgap7wfnUrHY8aj1d7dfrrQvrFebkkpHFx3ELvp7cgxNt4vrw41Rj89wpnj4tjV5NQ8/+WI6Pi4CYl7o6VNJFGNx83i0CQCUHCbAspJ83nXOzZRZerJAUjptv6jA40osMdksn0njWdRL05rY+JHYj2TlH2g3S5ivZfh/3HUq1brvy46pbo2P7XNDE4OQ63vqbYmLarv4Fa1r9NjEnffd93oY23CkBMunpgBzpVBwsZTc/6A6NFPqs9T/4RRt+9nZ3eEGK+gtMx4lK91OjK5V5hfjajVRxHDwAC6dMuIusIlgFHDZAAifNXOld1nrZh9VwlVo16pLef9gQ5wKqAA9K32+ZrLHpa4Z2Rmvtpm7ovn6AOtWm8Xmppo0DI86FnmUta97uoGeh71MVCFOF5lS9r+ke67/383boH39bzUfRyMCe4G0Chsffi3590CQBgoJGrjFTg1lfF8BCeeCwA4CdArKB7mrl+BgxgVBE7XzlA0ghSOZ58znD3ChF3vcDhIhd8fOV5svXERBGqFAlBfxYzA3AqzCnn0eibYYE54AxMtpgkGD31G8NTY+DQlpvFPc9FzA8PibrBPiiCGW8fabClDCAAtmHqLztJw5AczCsRrWHd0isz7qp+KL/VNXwp76rcJsAHsDOATMieQT++nA6+X4J7Se2M1oEjaG14Rv8enfMfe6oceiABQS7pAzzjX17b1m1V/hW/86lTUqjJpOKVGgyoZT55fcePhBhMwJcGCBYJP7b2l1UCvQHzmq2W5c22IUz08qKWneEzLOqnPB7lzfJ2aP/IdRBOIVxyDgiHIdImnAIIuNZLXF7aP+I5oZo94fb/UNA3g4Wq071YshUA6jBUJH6TSbXzYscTPgkAWCwMhOzwDDmMceBGKCNTCjGJBB37rSUbest2eGhqhignIOVdzk4/MDKZrthQYP1jlSCsJ0/j6OuT0QlECcdnjXBGAvm5O7d/m2TLyzB0yeMeWzvKymFHYBxy+JGCXoRDcPakO01y8dsQWDt68lzl86utx/vzEkAzGE4xhIHTcydUBzXEZCAwB1AssPHZz0ItbHePBCMsy2AlXAhqek7fV3QgjEnlD0wgawnmWSIhwE0H/Jzf9eyJtXu+faWYYFc5oB4HVaJtPWj2bJVHBi/27d7v29/rR8Ldu8rzw2KHYJRnN8eV1Xv2prQ840yCbCJzJnjvdXvNbLbbl0KII/Z1zcN69r5aZww1hkQDYvJXFtTMYUd0aFxLD4cAdUAqG09JaXic6+ftlYXkcPu/uFfy5nhwNVGYPlVlvJv6HQpp5oyRfriLVMCZ5mlYOA0MQ44phjZWg4EcII4Z1gYnufbO/oQ1edx54ozVYdy/xuBa+vlH7ZEy1QHVJ1K+Vaq+dTF1nTu2/Rtf8ydGOGfZgcAhHBwgPpG7yAAjQc1ewh1kV6OQ4fJqRtDrzI/AC98q9fd9ELTp0nSv3D5dQsE2MF1PWH8PvHhTrUmtC317pO+Sa00HGjh/FUfp6HVwd7cQLeTp57PMTl8KhtzjISvXaOvF84ZJgLmBYctFgKGqC5qY34tyPRCsNt0ztuUWUU4CrAEoOL6COCV/Zi+H7oZFVs8uMkBzlMOCmZojRCjI1SnQCAAgXpMgB5MTJUff9RBo3QzCJ/9+H6iwXX2azDka0zbCzLQSNEP9FdVaYgANvxsPv9W1RFKdM7we2KHgB7nwbUizAaYaVxxlUTvdLwH+MD0BSxNk8CrwJ7fS+hwYIlUYsCvG7ol2EDKLggUjYcQqfVDwcW4g17VGHJwmPJrXcsag1Hj3gIQcz78z/0I+IIBA3yj0ULvRQ0l1o/Xuf6EbwFwJwpd/uvbJrSfwOqWfHbXGb2kOBFq6MBcAA78TxnftimIh1Ptd8fHt3xEreh7cOQ43W4HAzipmvGZg5NhXxUZHH8etoUMHBw6TpbjAGxI5cYQK5PeDRhDuIqwmgwmmCdYnNZ0kBFFOIswDPoPnDGOnNeOOYji2BhOH10KmVQSNPuDrKxpPm+OhgD3L67rkm7n3t15ZUnVDIePoLnk4AKnqc9Qf576QLAlCh/5E+zDfBEVsw6E8lgHRmJ7MusAZzjZic9RzRgmhL9PZThxwj6sE9eF8+WBjoYQGeCO86coIduiu+HYXBuM+Tb7OsOOSEPlf3P8Bh+TL64IlZl/xscgS4o5sa6sN2NyXk0+R/ReQcXlYO4wdxRYpJYO1u7AhTXxS2l5XxNAioTovgOvce1rFbeZO8dCFK1j+XXnWGzLawjDuZa1c+C8CaHCmnGOzIH1YDuM9QCEnsx6sz/3JaCb+5WfCL5Zb8ZheO4XrgvsGvObsPtpZzjS/ke+ake//scWq292J32jNS67St/MqYwMexBxsMG3ZXQTfBvvuf2zKk6HILgy2OMA6qD0HblN98uh4GiOfv2PAjDUNs3op4XTLh3fJ7CASHVow91ykG1XfNzUudsBCQUAYW/QouD0cIo4KQodElbj4vBNHYfLPCl4yHhDT99mTatvDEJmB2mNMdkdPmnuQa2ZF1xgd7qAilG/8IAxMqJqDUxPGBe5bvxiY9p9fIzxG0wMUiItoAG4Y5xR+lmxXu60YZAYM9Y2VewGQA2WiC7pzI1u7jAygAZzEAUTlVl0ibZhralNpCAzAmMHXwJJPm7Z1wgWTmxHJOagbFBsxuDT3/XXE9Z65Uck8EVgXjqy0waf+rbYNoFSwIxfV8KFSX9dbST8WgBwSN8HkI6VSnboH/+9AAONSDlfQpmcZ9fbfnucnckqLMr508ONdUYPhKYJgxmCNQTEMjcBPr9ONCXVfeT78JzFkw5o+n09jgkoE0Zj/VJzVvnyjwkcFfY7uHUwzZgAIDIJqT+UdpBY2POsxqT3G01SCZdSn0mAzoEdJQXEcvl6w5j5QIZmSBmEk+er3QjhX8TzgPCxQl66siQgfPVbgzUO7TWxM54B4mMBIIKzmugQ+OzB4Z9wpP5wn+MOZVROFwdFxtfEzyiMfWrOsGZ808bh9OQrAgU4KJwhzo7tYAn6/DlYA1gmQAUAxIfS6/wOaGJ7nmO+PI9jIyOI52vG5xzMD+Y+0M6b5t+MHUzRRwydDnV5YDDIZjru82FuNWMvzpe51Z7mBwyX5sLf/g9rdfI61ObAD7ZlDi94bvycJhzuXxnbs37d4+vEubGWMEuci+MSza9mgIGTh5u4bjWbeE20hj6O1tuPAfggfMnzrB37s6613flJIUbfRb/zYP0Bv8yRKtDMqHY8Xqvtz3P8zvXm2sLi1Y7F68yTtR3fVcZYHE/765kgnFY7HmuCnbyO/M09wloxPset1aTC2JzrdvL5na5GFlHP7f9LoQUcYvtVv6CMLdpJyGHQ+dy/XeM0SP9G78LvQWFDB7vuWPmWjm4nv/spiV8Jg0io6gCA7uXtV35MjpWWEmwXa6GOTs6KezfIyWQWXmAN89boeMNrb5PwNz1jqeW2PhKkYqMhKY6IKUDbQ/gNZ8vxRt1p8Y0KJgQAAgNARWexDu7weZy4yFxG/e6/uOOM+Bz5tk9ridFSMXCc/jrF8jgvNeT012G/ZD4/7a8xYIWCRqvS8gweFetDOIf5wgzBmgDAtLU7fETjHIOU/YSPr0KRvpZkR9Huo/GsawX49AaqOuhxUAAIUNq4j4E2KepARefh8wfM+WT876oAVjTtwHLt98UiReMpMWQCLOisHKwAIlkXGD8KNqrOkV+7Ys9eFQkExBLeg4Uh7Me+nLP4awdXmdmrdD6EH9WKo/+Ingc8IA6vFobEojSvucWaznu70vo1dsdMFWpU2MwBFyAm7gCac+feAdDQv6ze74NIukUsFBoeClhy7lUH2dQwQqcUa2r3uS5wcLfDjv/gv9uI3wOFA0G6PMBM7JaDbdaIdhwUUlRXfwf6I7vXCmhRPoFGqrVK5tyv0lz5Gz4z+2wVm6S5qtY2tNfEzngAhOmzYfz3iXbiM2Pc+BXnAmjgMfG1mp28T814rrbfyfue6jU9JrzOQ7+P/137nfmcbLXXcXiEo37zwla7ZHbaLp+VUTjm+1uz9ujBFxYirNnEY9VMz43/jvH7S61D7fWJpjFOeu5Uxja1cRlj4n78qP2Ovdi5n/z0xDEwfn/+GP/6Wkz4U6Z5jP+Osc0L9h9/Hjt5f35/wbYTXuTXiX/X7OTz4u/nx3jh+BONsWrj8eNUY2ub8d9PV4PFoADdwGNf9z+iwbdzd0qwAYSZlOE0Dlpw8jgWRMvqOB5PWH77owo90GASp0X6skTNOPWmTmu/4VcV8oANIRSjsE8i5c6sQYwJWVNk+qjisDsotC98U+dbOQ6q7I4JQW2pn27ofnx3cNSroX+U5k7HdneU6I2kZdm33v2gAzNYAQdD0v+MG9vDPAEWCLUEDMhKP27cnfYhOUNYA7ajpUR65nJD/OxIwxpWXvc8SwRlKOMGGL8DAEY88Lr+UxlngBSAg2+TnnmWUUYAJkuC4nhaxyHckpyxzJpW3uBzWSYwwTlyDDlzB1ccgqwuMBFgUUyQg1PWnbAWTImayibq/fo1CoDktz3m5xL3tWwQ+HBk6Pu0+nrtFbhlrWB1agARkFU//zxf26UqaYD2R+dexxcIf68kMj63mJi1ko+BTodwG1mBFKVEG6asQK6Fg5SSjz3w6NcFHKmszZyoqQQQg9GJ+DpHHQQrdOj3nNql+HHoyK9wmF8PgI8y8Pxaokmicjigry7dbPUOUpg/oIV7kcrOyu7yeRNqg9GKOsBLzVji67vcUpPnKqzL9SbrkFCiiiX6sQFg1fGu9IUDm8XApWet0HxCe+3sTQGAzlTjQ4gU/Af3jSjkhrbnG5uzyoDicy58q4R2OhoON7fxXv9m/IzYCLVrOLRFYlAcIw5KoMUdNYwGolOcGAUKEQNTb8YcHEUa3bE7QBBTwn6wPw4C6K4uTQbp0Q5GyCJKds4VY0DBQBgAvmkDtgh/ZDfeLQfduPJ6d05NlnBgBRhJtNKyIkh5RptCl29AE9oOGJeIgyoapcJUwWDUmIuJhmCZSsWEnjqu/oQ6s1OPiBo5AABCdU2rbvBxz/fjXyM2RM516WUKDbJGaJoQg1cHj7oTJWT2Yu/84HnWLuXOtOP6T1rLRe+zxqVXOJDsEROUmXs2W1j9PLrlT/I5+7k4oOEcccpigABbgCEHQhEHhSpy6GNTakDZYyNZ7cdac74KEfl6EjrkGGopMQ5cSHnP735W56TUdpgrBwyE0NgnNX25QGn3j/5HAHb9WsYybWa+H2PA5ow4wIR5URHLdL2vQ7d+z8xeacX9G8X2dd78HxyAPa7qzoRJm866QfdPbusDEqkj3KYNSGrKQj+XUaObPiFNQA5CeXRHsJF0kEdzRU8v1oNzkM7rsG/bMUMAlmKVAoQ+R/qBcQ8LAPt9BqvYcukHBZxYB7Fl/pqAoZ8LIDi74V4/T9ayVyAt0TZFJR8I3dW0QaG9NhYCoDPA0LMcz1btoAMg9CdYCH5CO90Mh8Y33oFHvurO6hH/5j1bjlThIDZwRyEH705VlZEdIIhVIWNn4LADkqnudFJKPc7tfEIZY1AU+W2PyvnyTZxQCwwCXdRxPsnptLJoVnuK1NQlOg5C1Pyup6UfKbtjbL3sI0r7pkbO4JPfUXFFxsVZNZx1rTLKYGwQaI860IKaVaNMd8QWSwi4pWesVHimxirUjHOmmrMcm49JyAbgFGvu0HFIL2+95AMKH5FGDQAZeuZ7Sn+niCHp5c3n3XzCWeK8YRvEW0LP1I4VqXPgk1HYhRYhLRe/X8ACNovXSGUX0+ZgjW1glRD7SlgOK0K4y9eLVHheI4yF9kqmtiL7xq+NO5X6Jl+PpJg6wBFhInRBFEAkPMg1S/m1SZFB5nOkXAC1l0rHdoo9YU18oVTRmvXgeIQclbEFi1LfIoaH68txACaMKY0WYu7hHrGCseYuo5t7/cLzBWwBofldTxr94ajJg0gZ4ErzVIAMY3JeEpX7XAA41HyK+XlyHsxjZN8Gy+983Ocx6CDpkIA0oI0QGOPB+iF0JyxI+I8wHQCd7vWxpknSUCkLjnuZ7Lexqs+9qvvH/D5GqB33sUb8nin3HPBzRSt0XKJtGEaKdob22lkIgM4Ae/7jNLTQTl/D8VFJmN5OAAuABNodeVWEn3VROQoAgrKJ6lul0RAD4ZsASOLurGkwikao0Z06TAAOEREptXT4lo/eAocprYc7Ixx7soPeURdYtTgsTRHOPN7SZZNu/U9ybLlN/q3cHSBgJz1rlR+rSw620nfE4pPnWYsDEcJghKiUNeTOP+EOGqeLgBbHLh0NLApsgAogOkyJRi0z9zwHTz5Xd7w4PCsWJBBGV6NMK3eMVGFGPwOwAVChd+FcACyETrLP/sjar/y4ZRa7k/RzoacWtW4Ai6kp831+71V2XIuDKXp+cc68lnYnDcvEGsLecH4wHqTXw5DVwkwANNLzcehcB4UEddV8fqSb+3lybejIjmMHjMHYEAYDINATTSxIMa/MMFLwyYqDPSFVHmYLAwBzrWFQ0tOWGnWdADxUea4O9TromSdQBtBQtp4Dm6Bqdp21XvFRnXvXO3/fr9ky3/64QkqUNAAwcwzYHsAJgIQQKGEt1hH2D0BMZtrIvmcFVLlvqKIN6OU6oTOidAIhNsCKhOwOYARcJ9Enrcn375OmiZIFAD6yEAnPkaKf8m0EJH091VcNME74zNeINYRxrIVI4+2zxG6pLpODLRabcyDLjFBsaK+NhQAotNBCewNYnUS6iHb5xo0TpmgfIRkcDenWAB+cWXLKYosm00bDS5w3ICCSdOcco1ihgxR36giFSW8OihJ2u2+jEeeQwg6IUNF1ZOb42O54xHZke8SuZGnX4I483tRh7dd9Us4NFqDk38ZVxblrrl5X7Rh3TPTWgoEgBEPoB+dNCnT98qusfu65YhXUJwox8lDQKBQ9SnUkJycf8TkDmgBPON3hZ34o1oiMKkATIS7VEfI1yMw7z4HcAT+vBl+LekvRINXnSVgQwTIP1is5aYGASMuad1jTWddLoE3Ii3WCjRjZ9bT2STtIIPOL4xBCrIv6+vmcigc3ClQRgqLSM68B2AABvC6myMGZwosSRPdZotWvg4Mi2BPplgiT+VoQbgOEAjTQTLE/AHRk52M2vPkBMShcMzRJEmkXhoO7wZ0866xGpVS09jFaLnqv5kzbCwojUkEaZoT14X5oOu8WXXPVDZrhIMWPr/YY3fvH2ZfJDvKOK0sLINJ60ft0TXVMByIwZDSoZb3qqjAzFWWLcX/EO2YLMBLCa7v053R9qMXE/cE8Gxx4phzUVPz8q+PAk+soDRki+fYZyn5DX0WaPvsWDm3TuQb6KgeWMJs+f0enDvAmSRTOF4KYA3FAIOE/rikh4tBeG3vTAyC/7WSvNYuicfmydBrRM8yZ9+HJIt3T3YgE/LSugz63/OfpdJ3faAYbQSG449/7jPpdkf2C5gfNDpoJquzyLRkxMvVicORyCIAQ/8YMG0GmEwJVau7QjgLtBY4eh6WMnRF38OOCaoWYGgEO5eB5d9Y4mfpFF/v++23MgQyp3zgy2hyQ0QOrAQsCo8EFJwsLUIOoFcclpqehRZoVvrFX830BAwJYcscFu0JDVfQgjSuvVViGefE7ISfYALKf0BYBXtCiEAJsWnW9ND40IIXBirVOVuE/xMtoW8gMIvSDgFvZST4OWVo01ZTD92NTAVpib3eczLN0fJcyo5RV5w4apwvAoEGpWAh3/GSfwXDBspX6DyiNm9Ru6YAcxACkSNcnfBPDafvYMBu1+jkY10itK3wbgSV/XtotP055uFcOverzITtOJQJyPqZfF6W/i3Wq9/W5TgADJoSx6StGuYDMkst07oTGCGtFHABx/biuFBmkTtTQE9+xvvv/QW00yCADbHIdVcqAgpEKzdU5ABvReQKYgvujXteOcBhNUWGwUtSemjxXIDW76V6/nv26f7j2gKnMrFXScSl85vcvx0DEXHHwhTYq4dcNQKOwrH9YoPsixAcwhOHj84PCh2TokQWIcJ85cz9wjxA+rfO5pvwLAAxj8KkT2k9qb3oARN0Z6uOQOvxaGjVZqPtDyvvpYJw+dWuo/0PNpDPJn1MnqPJaX2A3RqReEBXBX64EQGgvYr5ohAy6b/+sZbc+7KBmUOEDwhKUqaSOSl3CHTchLAcqrLH6bAFecu5EC4RX2vQNmzACoAdgQjhJTsgdLXVVqPkD+4JIlnovOGJCHjjXUQdWfOsPOoOXBQDKvXstv+eZINyCWJWQlTt+1X5xhxqJxy3v8yU8BigoIqJ1gJWatkgOEWAEAFD4yI/VuIJ2CTeoynRq+mJLzaaFx1sEdHD6ABiyqTh/nCwMQcC8VDUvWALYBMYFsAShu5jmCqBBE1RxZ8oxMUAF4cPshrt8TZ6SU2297EMaCzaLUFos3RgAGr+TVfnYwSU6G4nA3clGlaG1R8wFABUwCePCmgG0AIMAD9gkmK462J1iLgA5Pj+MtaAeDkwdwmY1q/VtfOLaT9+2/KIS3iFbC+ABG8R8ACzUDspuuFuvkSXGdgA3KoHTDJbzzW1/RBopCjXyOinnFCVE95Xf8ahCj2hvMvPOEaPF/MvH94kdolgloT2AqYTyfr0QPMM4Am5YD8KhCq+2TbeWc28RKxf0jxvz42UE1Kj8PbLzSctuvs9B5pHg2jkgLWd9TX1cBM58EdP94XPMbrxP27AuNRYpANhRgXnGoO8YmV+EUAFnCPzJ1EO/pBBmaD+xvakBEDckPa1wYgeGXrpX1KsxChQuaIurO/yefrqov/GdIwUVF3Uk7C9v6LIvP+ffwHzCZ4I/p/jhR89usa09JV2H18oYCVD1a+e3qh8YzUwpThjaq7C6iBx8372f17dqHB7OE2eG+JUChLxvCA9RrVlvWAS+gAp3uP7x5Q6tQY6QrBocCs1R1Q+skHXgMsO3TYhJQWicmDxf6cZUcpbOwp2i6tb4eIAuHA3f0Kn6rPowrdPEKABS6hdfbA0LL9S46GAI3Yy480Q3NObgZGTPOo2pRp5Dx8UiEO4AyJEJhh4EZw8LgmBZp++AiWKCgBMcd6BranHwdcAd5D1ijmCoCBHB5qiAHrold4aEmACONNXMPneXg4R7/LjHxBQRImOeCv/4NoCQhkWXuBNuDMIu7tjVXNSdshgMQirupMsDDqB8PcU2+HwQMwu0HN6udeJa4KQFEGGU/Fy5hpxrAFrc0fvrYn7ICHMnjlaHEgOIkwFRAEoAis7f/4PpQfhLZ3+cuoCTAylda1+XqO8LgwSIUbacgxCuG9oa7hOAIp3iAa4ZQo4Zn3N+2CiCSQo/lbwpRCm9mO8/svtJhdBSfi8QuktOWWTJrpm+1oO651Rrx68VwAQNFzV6YKy4l9Rc1YEYQJuwrPRbCy8SGIy1O5CJRSVMp4giiwVzZCVE/J026ebfFTvENSXDT/WJBo+LFaLOEOFD5kCbDa5j83lv92vdKsaKa414n5BvYd96rRFi6BAE/eR2xgMgQhS8cSea3KD/w8+zJvmbz99stB6obcc+Qedvf4tO2PfkscY34f8TxjY8pjTFTrQlqFUdZt/g9WDHk+eF4aPJjBD84HX/+1Tb1YztTzVebW4Y4fjamCePVTtXftKG4eKZGfvm5uFTAiC2Yf9TnUNtnJPngfE0r59qDrxWG/PF9sde7DxrNnF//tfF9Z+wcBdPT9v6Y0Erj9rz/GQ8zWh8l4n2Sq4Dxzzfx6YIJi1TagCI52u7Yfx98tz1p9vJY048hTPdcBBoZ/LbHnbQMt+dzlSLu1OL+wc9gIAP+rQ7MQStAABEs6pw3NzlAGWFxL3UeiEkhLNQk80qlaL7FaKCVcGp4MBgQwghEe6AxYERIvSgMJrPA2CEYLZh2VUWpYCeHwOmhW7wdamMDT39Pet1oEZV31i6WY6OjLOMf0MnrETGlFgMRLyAKu4sBwg4KbEI6JgcIHEf6W8HNgWfk1Ksfb5ofAAhhMnYhkw2WBIM50c7C1gtmCbaRVg8rufZh2afYsUcjEjw64Anv/dZgaLM7LN8vRzoubNOdM5RGCfRMduaVl7lAKJTBSRVo8bHhlGifhFAhcwjQCUOOxIL+oFJ++NAguw20rQJNyrlnYwtQKk7cV4fc/ClcCUgCJ2MRQTIKA2gjCiAjuqsk7FGWI3aQ0ldA86d0BNvDNaJ9SEs1HnDr4pJIeW97YqPOiheagOPftXB8z9IJwRwphQAobQ6XxtAW8YBq47vAIqaUApNHd0tEAGgEts0DrokaPaDA4S5P9ANAXLVRkVANq35j/m9pAKGsEZxQKvfY7k+B1srbMzXSqFbH4/z4fVoY6tfo3KgSfNtYZMArAKnfs+ojUYpZ7lN99nIric1h+bz36H7nTmxblxj+oxxfwHMyJoj4zHWNv6lILR/s53xAIj2ASczMPgpnBW3zubuku0Z77vE3zAhTcmoTWmMywniNNmVFhc4U1VR9r+57xL+N0aUK/gt2Ib2GsdyVXv2SFHtFTgez+MoCcfQOoHj0bqB8BvGeByP5qwwUsyZ8BkhOvx2bfyaBduPqY1CRyamfWnxQKsMLJibfwvx56c0Rq0p5d9OfCDGGt9Ex6D31qSGuBw0FaVhxE4FgJgmrSU4h3Y/Hu0cqL6s9hn+On2vgnFeOA/YMFiYyQ1Ra/ZtaP/Bc7XxmScVoGklQdNYdquFk3id8XiwLjyYf9H/4TW28T91zYLzYB2oCv389S35748cGNE8GZu5MB7Xk2tMmxKqWteOx7qyFm1+fp1+noBXtmc/XptoPE8zVO6Jx8cBEOemthY+INeEuaV9XenPRqsVWo5w5lxXtpk4Jr/SUJX/GPuMNj932AmqPRPuiPk3d77BU/iOmjfoOUiVJvUbxgAHLKGqgxoQPRk6Esr6ouIwEeOSDVRLbVb6tD9HwUQcO9qZsXJZ3dTpek4WFVoidCWERSiMR4f1zII1clLsi5NBNHv825+WJgPnB+vBfqRJ4/Rw+jQjVYd6By+ERsjkAjwou6eYk1PVOfh8uQnEILhTdGQWAJCKgwCAko+Pk6f9BtvDaElH5Oec3/20A53vajuACDVlACo0F1VBQh+P+xdHm9v6oDvug74e6zTX9mt/WewV2Wc4aDKbAEoAH8YHwBF2gz3hxmONWDPWn7AXx1OJgWRQwJD6OQqHjZ8XAAMgA3PDOYoR8TWQ4PrARis6WPQXfb67dI8DSDmevpn5MwCcWH2burFzTifeFHpT+nvEgSPhH8JngFbAK21Kjt/234P7wNeesBoicTRMXH+YocYV1+q14jEf04/FHBkLcEO5Apg0jiuNUn7Ar21SqecqZghT58cE3ADqWMcgbZ2yC6UAFPm5sg3MIWJz5kBPOp6HRYKJrF90kQOXlAPko2IhycCDvQJcA4BG/PpxLgDN5nNutpaLP6C5Dj7xLRXbzG2+X3NjDmLH3Mh8Y42pVO0n8fx6hfaq7YwGQDicGxc22GBh9ER/Jpz+hf6tfbI7axqVXjIz4847ot95feWklF03v0FdwVdM8jeEb0+LApzarcuabO3hohwpjo6xW3zfQ4P+5vfn3M/Ze5Y3i/WZ4Q7vwhkZ2ztQkmOkS3t7OqZmmqumJDU2jm7fYDkAC/7/1XMyduWcejXsnNkcV+PV5V1JNd+sAaWaARxoorl6SlohmEUdSQGRI8P0hhoTkwNIofnq2ZP94T9pYHrA5wqIYZtzpqXsLTrXpM3w4wHMGOdbpwBAnP/bFvkbPRG1C2YE4y30NaIn2QKf76WzM7bC57pyclItLHpH/EPOjwGouW5eg7af3xb3uabUYmPYQQ5jXjSj3roc2Kzxa0JT2HOnpgSAaMHB+xqgQEPTCxxoLPT9l/n14ZrQdqL2tj/H1+BtixrUFHVGM48AoPXm3VH6dfrY6mbbcty/Xfs6M78lPm8ayJ4zNeOPlDUk6mz/kH8L9gXknuG6sS4weNN9XVgb7hHmPRGY8PtEAIQt6UzYNX6td/VVBLrm+tpwnbhGnF/KbxKazs5rj4s92uzXlrUGLNEl/4pZGQfGY2pFwm1xxhrnnKXeyi6FiNDVwATgaKjYzDd4ND+ImWkJAcjAWZPho/DO9kdOODSYjvz2xyWGDRifMaVZU9yOOjdUIwaIIMStZTXh1AmlUAMGlgempLBvg1gkwjbKtPJv7IAOWl+g9VD6NA7ev9kDgOiyHrAUsAwBmMDZkVmkbB6fX3VkQM4WgIL+hkwnLit1aqhCXM0N+aPXxxnR/LipAFXpaUskckabQtbSMGEegKIDOZgJGITCwS0+H//CxTictzt7WBTAHduS8UZ38kgiqQKAfQ9+SSJi1hUdCWCOWjYAIWlefL78jTCXDDmF7zrniI1QwT9Aix+PTK4AxJX8nPs1b4AZAnUasQLOFIarFBxQ7FO4TBlT0lBVLeLgiJAgrArp4Gh6YF1gZvyX4P6o2fh7QE1c/RwBGRScLDl44A3LcdFysf4RBwnD62731x8QEBaD58eCMaEDOxlziL4BNfWLLlS4iTVCMA3jBaCAgaOgJqnuXHNACmCQsaTDciAugARoJDxZqTrQma31JNwGiI1TN8nvk+B+bhRwoVku9yMZiZwj82tYcrlafRDao8hhw9IrdI8AUKlBVROkA46459Fm0Wi1DkbQrzMMG2sA0/mv1i20V2RnNADyW9CucVBBd/Un1A08YHB+5Xx/o/i3/g3Hivbe5Y36hv7skYKc/0dXtaiH1np/DUEwXeGf8ddgY37r4ja7b3de+9KA9DcuaBsfG4bBrMu3//1L2u0fnh2w1e5Yr3dHeN/evNif37+0XR3jDw2XbbsAUlyg6JH9IwIMl8xK2wdWNNnOvpJt6S7ZZAcr1/nr89uT9m0HJLXwCsZc3uvb0sV8rc9tj4Os+e7Q6QHGvgC29y1vsmvm+4ewr8FGd/6wP1c7uGIUzpXO4r+2ps3PZdSeOVyQY8aZA0pOZoDw+bAvf3Z1lxqB7hssCUhd5M76cgc+sC90V6cD/lyfx/UOHuhgT2PO9zsgBBTQTR5wdr6DJ8DAowdGBPD+3bktAnxUsd4yDhyvnpvR64BVAOE7lzbY0w486Rw/pzVul/px6RhPt34AFmu+3+ez/mhBzWpvWdwgZozzYow/v6bLvjF+Tu9Y0mg3OVg67HMBqBIE45o/5sejTxvA91fPb7PtvSU/Rkng7B1LmsQUPe3jwS75MLKJAAgNEKD2F85pEfB60u8JGKlP+PkBrLiHAHO3+PE5D67h7/q8v7MlK/BT9Ccu8+t5iZ/b2qPBXJjvGWt+ztlN96jTOE6pPHjcou4QKSCIs6114SZFO7fTgY1/2EcicTUdBZjglCkSSOiGsE110IGFO8KIf6uniq/YGHe6MDc1ATGhK4mc3XGj80EYC4OBM6FuDsfqd5CAoBUgQ0gMNgWnBbhh0gA0HBuOH8YB4MLrOERuDDXj9HnCTACYADN8W0fvg/5FGhgAET3ECPX4mEqL9/OTQ4M9QBQ9rvVBhwTwQOTddNZ1Cr1Qu6fenWXLmrdbZtHFAn6F/Rs0b6pFU+UY8MQYMD8wQX0PfFHgKz1zpc/H1xkWyYEiaw+I4riEeLKb7pPwFr0UmWucl0CSzyHIWjqoLLPktEU+RqPOmecIVRGi0aXlhvfPWrRAMb+eAA2BLAc/PNd8ztuCDu7u+MnyQ7wMq0PYCNYMh0/GE3PSm+eE8Zw/fByKWvqgPqaDYAAX6+xAQKFTH4OWJfmdT1hm5gq/9kmBQl0bztPBDowKYTqJ7v0cFWb09auff4FFm+hZ5ufih4IRAnywlrp3HGjQukT3mq8HmiSOxzaAFtYSgIyOp3Boq1gvdFxcW63Tke0CSujAuOcys84SG8f9ChBmzgOPfk1fCMjuo0K2gDY6M7+OrBWAh7EQvgPE+QIRsEN8Uof2auyMBkA4KJpXwtx8b9uw37x1+lZ/zpSUO6wROV3YoAEHIGiAblrYqCaan3moV6Lo+/fm7PJZ9Rprp78+tcHfWLGI9CTnT0/JgcM0AKR6clVbMz2jkNsPd2TFRsx2Z/3AvrzYm3cubRSz8q1NQw5YyhJHr/J5DLgT391fcjDVao8fKNg/rhsSK7ROICWucNht27IvAEAwK7AUX1o/aA/tG7Gd7qwR+Z41OSXWYOOxkl3sgIqw1Kcf6JWj33y8KKAHSPrOlmH7+DnNCkf9zZP9tsMd8kY/J1ih86dl7Os+x5MZIDrUwwB9+sEee9zB5DY/ZrZYdbBDyGzIvrc1awd9zZj3x85usR/5GmR8rdoyEfuuv8Y6sMZPHR6x37m43b69xR2PA4IrZ9fruc893a/rgZbm51e32oP782r2CVPymIPEb/uc9/v4D/vvgDtA335fJ9gVQM8f39et4z/tY01zoEkI6zFfT9iudzqAYX8+8C/w653z8/5vj/bZ3vH5XOEgGdDI8d/q58i6fObhXnWBBzgDbLiXnvLfFQIdX5gaACKERkuSXz6vVQD0H9YNikm6fHbaQXTc/uCebl1v5g7A4x7k9zV+D9FIde+Ao2f/8Hq7g6OekYq6+MNWTVz/M8rcCZFuTnaSwiejZTlGQAIaD1UgzvfLKeQ23Csg0XzBO8UWlHFaDkYALfrgd4en1GNCWu7UFSLyb/oIX+kDxTfoWEMgyiWEQsYUzpt9cTwIi9ET4bio+QILRH0dhM/Zzff5uAfkBGvORSJgCWD9s4Bwm4MsnJ0cHwBgrGLFw1ulOYL9UdVfn4OEz7ynokHmFiAkYF5GxPIQwoO5wpHhjE/ohXxt0DwFae+LBRRUj8jnTZgFZqH/oa8IBAAoqI8DyCHEJM1KtRSwGH5sQovMH2YBsMGxy2ocGtPaK9vr+G7VqWGutAmB7Rh6+vsKeYlRcuDJOcVbEWXPdAAx7M5/6MRPAAGCcbLx8lseFNCQrsbnA7BLTJ5rTefe7AB0kYCJvykDQOrXhJCVn7DYHJiW+gUXusM/OwgTsh0MFLoo5sb/PmeBN1glB0AAYjLrAMmwZoAjurNT5BLw58hTQui8A2oBunjC762+8bm1+7lN1X3IugA+AeH04QrYpeD+ZF7K/PJrLabQAWkQrgxClmi30IFV8/6FKxbT+QGOYJGYO9eeOejedQDF2jN+xe/3ql8L2mCU+w444OoQQCcknJy6QEzc8MZ7tP6IylkzWD5KHMBaoe9iHUJ7deYf02eu8ZGFUxxwp7KiMyltyvnTUuqaDshAB6LtfEOYDxxdUypiHz272X7urCb78FnNSnEmbAXoeO5oUcCHEAysxQ4HAThJ2BHeh+dNTdmDe/NimiYar+Egt/QUpSUBRJHIQadxnDcgJ+ZPAIzYFqYAwLPJQcsLRwqM8T+/dkAhGRiSdznAu8GByGSfB6/BajCFxw/4G9nPDaCBQy1VxvR6xB8L25O22YERAIFz5HiHfa0AQS9mAIRDQ2UHNnV60CX+qcMF68mPas4ch7EBEwAmOrF/a9OwWCNYl3cva7Rr5zZISwQoBGQR6tp8vCT9EWPAhhC2SjiCIMx4586cWC7YsFsdINzs4wTr7c7Ez5Hw3j27c2JoOH7S1/agz7HvFCEktofxgt0hgwu9Tdq3R6/V7Nef67KgLaneagBZxmNd9jhAlXbnpPFYqbLPcUF7wkFdm+3y7f7JQSnbcT4rulI61/evaNL99PHVzQLMqx34cu/9aHvWblncaAUH6eiRuBd2OxiFtTrpUGeU4VyolKxv1O4QVEuGkEjUr6s7CsSfZNuQxj5adjCYbggK7WWarO3yD1vDimsU2iElHKfatPpGd84zpRfSN/RGmKNjAQPj36TjrdMlngbw1C++1J3kTXJ0fJOGWWE+MDo4eJx32Y9LSnjSAQ7OV07ZDVYIgIXzIbRB0Ts5OwTE7hBhg8gGg40hTAU4Is0aEFHq3acQDgUXR4tBuwWFj8iy8nMF7qq+i7//gkrMa32N2PegwI3YI7FE1BfqD5wuocAdjwUMl99PZDWRos1PnDOOE+Cl7LbJC8WKADDl3Ae7xfbQJmTw6R+oBAF6IpgfwE7A2lD0sEXOX2nywxT0c+c9bYnCPLBMaFwoDkkmnrK9aEtBuNHPteCAavDxbwhwIVBuvuBWgRxpqHyNVabA1wFHzvVCbI52KzllvsBl6yXvt0nv+iPruOm3rPP6X5FIXm86vTsIxXHvID+oc/DhADJRb7nNDwiUAOwkYI8mxJwAJmB+yJoDrACGuT/0Qez3HfeNmur6mmL81JrnB6zCWvt1ImNNwnq/BgButFdcW64RwKRpzdut8ewbdSwADn3WEGy3nH+r36NvFYDFuB6cJyCU80bIT/gQJoqK5YjWyVzkfgNIw0yO+TzJhBzeeL/atqiUAPNpaDfatsBmCWSF9qpsHAKcmYYDRGj8+MGCmArudViVABSh+XnezcT89/pEAB4IZeGoJjXGBJaePUI4xqTnIVOK0Aai3WP+2tojRZvrY+LwV0xK2NOH/Bvd+JgTDVzBMWrGb+4bZYxVqIwKWD2/RSDUPZXBPMzxY/7uJR3uZBPSsOBwYz6gPh/GTWNNGLAGCKhRxNCIiSfinZpw+cXMv7/8Ky0Sc5GNP80PnsJlAGDQBsGMsEaAJtb4ZCQx8U9+D/4OxNXT/Br8jp/nKgc6jb5O9X6ezJPrhBGKBERNvJa8/tI3NuBr/Fc3fmd3rgdrCQs4cX+d84TtX2BjdQLV6IRYT7bjmzwMECFAAFIgVI/qvkLf9LADU7YlZDfVn4MlW+wgilPa4CA7zo16ppqvJWyBWBWtqYN1NBx8O3enQO0TwiNNZ79V1XwJ8SAYprcXTop9cJCkFhNC4tt6vGuOHL5aELjjQy+DAyYkFG9skwPmRldtG/RFx3bIceJwSAWnKCCghjYDgKsCYQr/Zg0QQ8iKiaFCS+TfsmF/qPIrzY//rud9/6rPRRWiYbX8b+5SgJH0ObxRfA4IsRHEBpWhKRjoz1WKAnlksuEUAVxkV6FHAggGIbYeOWRYHRUVrGUIYT4nwk44a4CAAIU7RI6nmjG+5jANSolnvR28yYH6urMd7Ejx4CY5VsAMuhleJ9yW3/WURdECOdgB3AGMmCeMDIJq6vTg3LkGpMPTR41sOa4nxxSzRbioPhASA2xYV4TWElELaCDE7taXtfSsVVa/8CJVVq6F6QgDNp5zo+4NIb1TmNg0X0eFVGECYWgclLAWfKoCPlTN2d/ZfHJIk+WghmsZZGxRFwqBOvV//JoArBw86boO92muZNppzqy9rrNfS18/2DzuRcZqOv8d1nrxB3TfNp//Tp/z29S1Pz3vXIF0jI72YoV8rmrm6/cfhriaa8m8CXsB8ikMmt30gF/bIYXnCPXSuT4IJ7ZqTK4rrNcorOGEz8HQXt7O4E/awIoOLPjGj8D37MmBUHhXn384nXSf8KZAWPuIf/v/+qZhhavQ3vzjukG7a3ee94TCVWhf3rogqHtBGAitx9LOlPRDCK0RBb8q83nAAABKeEy0E+BigvEU8XF0TIS+7tyVszt25OzO3TnbP1B2kBVs92LGyzhlfp4MsDjHl7JTDf1ihwP8EOqBudnWU7TbfY53jM+14KD0Zaap84QReu/yJulh7tiZtdt9f8KLsG7R8RFgdJpTLzyRcV/zqo0rR3gM4DJxf403/vtEYwZx992Exv6/+7oVDkOfxLbsg7YLvdW/bBg6cT99xX//5qYhZQdyPxFOvQ72zoEQ2wO4AU9nquEkYBoGn/m+DT97h2W3PiRBK99k0U7AMAA6GlZcJZ0PdXMQK1OvBWCB8De35WEbePgr7hjcOWx5yHrv+pzRT4pv4gArnFbcHQPfmHFWdYmk1S+5VMcnnRxwgTaDUButN3CEhM0IbajWjn/Lp1AdNWC4yjhumBAVJHTHhaMhVAVjhRPkeW4Y7gc+V3D8hFSijZ1y/DjtQDicd0AwqG/05Z5DYiICxsq3dXBGeIWwiBw4bJh/PLM9YEwd2Qd4HBHIE5s03K3sI3UJB2g5MAJY0csKoIQBIhMOXigzEBzPAVCywRrPulZhKEAna05YDyCAcBnmBBEwBQxJ5QdcItjmBGFOCG/13v13dvz7/9167/xbgQl1qF92ZdDTDEADK+bn0HbVx63zLb9uzatvUoYd+i0YGcJ+6enLdRxCfOhiJCJ24IRWJz3vHB0XsEiotNR9QIyNeqWNM3IvMF/43Kb7FYIjA45rBmNUOPCc2BY0VwjuuR/0TudCAXgATn5tNISDINiZoXW32+Dj3xSbBiCBMWP9OX8Bn3JBD7XucIAFAAYoEo4s+32FqJtq3lSb1v3i113iZ8AZ4U4Hqvldz4gpJHMRRk/ZiH7fMS/uASo+w+jAqnGdq34swpfMUan2AEGfO2OqzIF/6nAd+Du0V25n/GoBVI66U0EvgjaFUAZ6mYlgg/cCzgeRLmGww0NlaTNgFnCwJQdRbEMoZ1tvUWELjO7rOGPCWoiBYZrY7tUY0yBkRGgKhgDHi0AWANGacu96svnr9TGyjZLStRA2AyCgFWzNRN3xnspVTzA/HpugO5rdgqYpEIZzTMI9L8cCvVJjPmRjoTu6bXtOjp1sPI6nlPLx7V7UfAMqU6+cnLLv+nkiHAYwYIS7dB7++8bjBQceGcv7SQA6ALyEkuoBMdr6lRlnDStDSYQ101KWGx8PZq41HdFcXmxpWcvH9hfsn54btI+talbmGPcZY5H91p2riFUCYMM81kJcIw58H90/Yu93kEdYb8Nx/wbns35trsAb02AqVAQu168Per4tI/YkvBBQcXwkwRJl/e+opfy11MyV1rD0UgmXARuEMahBQ2duWiGg9yH00rzmHQ460JnMl7AYgStMTdO5t4ipATzQWgANCvVUYCPICgN84DB585JlxRzQVhAKIqxFaIbmpAArwlFiURxwcEOM+vmg08GpwXbwrZzeXoA4WCPdNP7AmVVgaHwbc1BBRWrYK5xWtL4tcG7uSAM25JjOHaYGoIVzRDNV6j8YAB9CM76d0rJ9ruhcGlZcqz5ZZAoxJiEawj+qUO3nHm8LhOU07KQGDoBScxlnaiTMdoeKDkoCbkIyDqLIiKIIYMwBJd3uuXbZbQ+LwWGegEQAA+AJ5qbt8o9a1y2/p9Al49XVxVVQEFYPdofwHiCEitgNyy5XKQF6mBHGIUNt4LFv+Hg/tqH1dwYhpv5DqpcEUCC7C93OixmhRDKoKILIteSeKB3bo3H6HvwnCeJHdj7u6zP+PvNrKBDo9wL6qGa/T9LSEd2k9iMCpwBjB4y6LsN9CtnJ/Logthfr5vcZ1wKgA2tH/zmKJlKjiKKLCseOV4QWyPFxEa6rfYtfD8AU10Lz8fVAu0atoFj7VLUCgVkbfOY2VcQOetdRUyroFUe4lt8Zh/NFoP6qndCb2M54AOR+SwCDVHVAyl4HDBPbFvA6rMlwqWoP789LJPsRd2LNyagygv7s6k6liWOwA8fcmc1rS9gh9DKBP5bw9sYF9coGq/lIPssnaoH4/fm/+Ij3Y/tzHB/dy+07snbTwga7co47BXe418ytl3YEtmaiMe+cO1e0OMyTLKiz3MmSTXWWgzdGZg9YBMaeaLU5oW1BmIwgGjDXnokoa+2X17RKf3MqY6iJ54MxF45z8vuN7Tg31siXUQLwSe7gL56Ztv9wcds4sAvWQ+ty0v6AU55DswTL9VFARVPUlnYm7DfObx0XJQfzvG9PXiADfVCTAx9S7kmJB7DUTmUi2GVNTl4Xhcz8OfRQZINdPCNtb13g35IdRCGgvsLvm5PPvWacP8ARPRGi69t35pSVxpgIuhGi/+aF7dbhPwmT/eHlHSq9wPkxP4Th6I3IbguKKZ7Zb0nuTsSvCHX5clI4uFGiY76N84164LGvWX4rnb+7ld6OtoSqzIQycFrJyYvUUqLlwnc7gFkm5wxbkHBwBJBSg1RShQn5+BjU90nQIb5nvxgh1QxyxyOGyB0frA86ItUZcjDQc/tnBRQEbgo5dzbucEYIeQzpRicwy1wkVHbHFXEAAmvgB9T2OFPGxhkqVOYAST99PoSCSOmnhoxufv+booEABZwioRTNgzWCjXAARMiOruB866cvFWEzsU6lnPQhMGgSGzc48HKwAngbObhJoFBh4grp5WQduQP2/RSa8bWT0DeNM/b3YGMQGgS8IYSmdhLhwSCTaYtYDIAW14IQGSCMscg4S89dLaam5I64547P2rHv/BcbfOLbKpaIvqrYvVtlBI5981N2+Mu/p07wnCfriQ4JAIUeLELVaXfeaGrQJhHuQ7xNXR2AAyGegLGBrTn1e5GnYcdgkQhpad193hJF718v4OMra/EmGBN/n/n6Rx0oN579VrFk+R2PW/8DX/Tn66yBbDoHHwBwsrVYKMKuhF8VtnIAz7wIFXKtEeWrdIJfP4E2Bz6UWFDWH6B16HgA+n1OgGHuoRwtSsg2q7ovGQ7OF1YMNm3gsa/byI6nHBRlNH7Fx2QeZKBxPRTaoz0LHyR+XspWc7Dec/ff+/aFYDFCe1k74wshYgAV7hNYngf35QWA8GfcIh0NMTuerSq0xTd1mIrzHBgQ5lriwIcsILK8ACIEbhiHb/CInclSwtEh9sWp37UrJzYF39zonh/tCNlV7DOpPqbUerLSOC77IbhGj3Q8VxWbhMOnhswVc/zD1TeiRgwamNscHOFka8YI1AY61+dJqj16ILKZAHfMZZc7VVLuGRfmCxzAPqSrM7fnfB7DxTFluhG2oe4RRf8ePZDX86R7sz4TDdamw88BkMdLjAm7k/QPJZgOSgNoTf1kKR9AaIfaSsyHY5DyDxj40Y6c7z9m646ypqY5we5Id+P7jvoDnRb1lmB8ECAv6UqqHAHCbYTdx3xcMqcQL2f9mu71a0fqPMeI+DxhWtBs1ao/Mx5p9cy5ORXTnJgz14D1IPxEWjzXghR2mL8bHABRFJJ7hSwvfq47WtCcuZ61NejyNWF7zgGQRBkDrnXMQebG40UBHOoOkWGI+HmrA7qnfA1r9wGicwpL8jfhTIDbGWvujKg9Q10WsmTIdqG3FMCD8AffqJWqPWuFmAJq8FDPhxARzBHbuNeRYyW8gqNApFw8sk37Up0YHQVtBUgRJu29ftElcuZqfgnT4U626L+js4DNEKPk37hhewh34NDo6SRw4wCEb9akXCvMxYUfv/KwKDhQfsfh0BiU52C1cNrS6vg3dTKlCCURmhol48iBA9/YSZXn/gH4EIJRt3qAhTtXMuOUzebAh1RrnF1+9zNinQBYnAdMDSGa4iE/975Dvg7NPn3aVUQksEb7gxV8bWBPqJ+UaJthGQdJgKHc1ocFNlSnxseDjYBJAliVjvpaoJGibs1Qj0IwsA4Kg6FvgoHw82D9EYqjtcJUq8e3VeaU39f1Sy5T6JBikhwPsKewpDt72DvWj47z9FrL73hMYEAg0dc57qAVsEfITYUKs2RrUbnbnX8FB/8iNn6NyFQD2AE6WDutq7/G+gRaMgdArL0/T/YY7ShgmGBvABvm9xHgDy1aonWyDa2/SwAXEBVvnqwwXaBvIourqPsZQAL4UkjL723mkVl8se451lC0uF9rwprBvZYNrrmflzRbvi8gjyxFzhdAhhFWRGulcBrb+rqkZiwVeBdgdiDGfQ+DRFiXUDBZg9ybob20vSkAkN9TNlisOhgp+s/ns3n4eWCoLKbCb019Iz+aDerRoN0gwwknRkE7tsXBw77wHM6Z53gEzrGokAZGJhThnh3uDIOig6b06CHSptzYB0C1zwELIAUjK4lwFsCG+jWAJZwrqfb37PYPnwmOkf3JcqKKNfOkRg5hPZwrmVy88WCIAFU4bIy54/jRLTEfxoDNYl4Iucm0IlWecyf8NtE4MucBIAP8YYAVnPZeB1jDfl612QEomAtsGb9zDEI7z/gcqYUDOGOtAEyEq6gdBPipGfMk+40MOY7E9WJN1vkcuR6k9APgjjvoANhyemifmDfnQUhpXqt/y/JxAHIsOQCWa8P2ZIgBdBibOXOt9juYIsONUwPAInbf5OvyjINKGCGAZnfOr7vPg6WpnStrcMDPn4xCjecvcAw0T7COtYKNrDlg7Emuq4MogDjbMneKH1KWgXpRiOoBZWei4dj4cM7vXaeQANk6ABAcCPVS0K8APmhhwQe8Om47qMHREDYglZ2wAyEeHJdA055nFT4aevZHov/RS1DNt5ILQkTN59wk8S4AB2ePPkQaEHcYVAOmMi9ZUbHGLgl/YS2o7UNYA8YFoMK3/njbFImRddE4F39It5Os92n4FxwHL5wfx6TwosTGfkNQJ4f0bJgY9QCDnYB5caeF01MVYz8nnDWd0MvHdgRp9b5ObIcQF8YFjQ5aHlgCqgPDIgGgYF1YS5gsGpdiMCtkmqFBIZOIdWU76Zb8ddajOtxvw2t/KHAQa6ZHWUyhouS0xda44hqBEVgMOsKLbcBZOwAEPBBmYh3YFz0PoEV1jviQ1R3ty+vz5G+YNT8JX/8tDo4OCzig4UF3BFPCOaXnnG3ZbQ8pfRzQBhOlgoT+k3WFhYJpoXwBQK9WNuElzecnVs/BduHQZs21du2kxXKgAmDk+HxIEQrlPACwsaZ232e73087dB3ZlrpAw8/8wPf2zzS/f1hzwk+jpay1Xf4RMUiI2AEnSQdzgN+yg0E+zJgDGY6APYCdBOzZXt2/wTr26X5GHM89BPCuq4tJ9wbI5P4MgGqTGDrChcX9z6mXWZ3fX1wTAKzCaLx/fD/KMHAfcF76EA7tRe1NAYAwHBdF7E42nnN8ow+H8feIAA21gdD88JauPY9xO8EunGw1kITxA2cqrcf4c7x+snFsbeev3biowVZMSgnQwJxQefiT57Xa1zYO2+FsWWzSROPP2jwBZcyz4uMBePChE8+rZvzNsdiX53kAYhiDsZghOpiTDiXjtYnniPHewsnz2kSrnSvbMi+YstoxmBusDMa/rJHWWM8EPyeuFWOwfe168Ert3DDYm9++pN3u3pUXGGlLRVUnCJC0zh+wMuxfm/fJ68JP5sBznM+ijrh9/OwW+/GunEDR1MaYfWBFs0TYAC1Az0TTeH4Ctaf5yXO1a8+jNn+AT42NxACahO8umpmxLzwzqCy+M9fq9IFOnRlCBWIo6gKWo9S9W45J2S+LL7L6+Wuk5UHLUUuTBqy4h/Bv41P8R0zOgKadRXdwMCE4Vore4bRgDSTIXXaF1TmICBiMnObQfN4t+j2/83F9O2dcRKRiCvw5OqQLrODk3ImROQbYIa39/2/vveMku677ztvdVdWVOk/OEZMDMDOIM8iBBAmQAEmRlJgkW9JaDrLXWlP2fvaPXa93ba/t9VrWyrYcZNNUIEUJIAiSIJEzBsAM0gQMJufYuapz9/6+v1vVaAwGMwOyaXPBd8DidNV7776bqs7vnfM758RNE9eIJ30ToaXoATBYsoaloFFuBkcaF64hAADAJxJhpTQBEumYxwUlWCVXcw6Zgok4wpUxJvAxNhYtOoCo9JQ5rkGF0iYLNJwZ+pAiTD2TN2AyQbr9iAGUkwli2TkXkxQCugCGACOivQAckQuj8WhDokBTzTPNnQLEMR+4JgGKAD1bctR/LErU3uI411DLzSH/J/fZekKxVebXvCbNDRYqrCF1Aj8Q0Rk77s/8oqvspgOcAnhxDdXW40rU74H6TlLMSD4+q/EcMzC0VU6fw8uqrsMHCUAXEGLAe4FTcaXZ2qS1o/9EBgL2DLa1dgANcilhuQJc+74Dum9dndrs07nd/sFovuZ+r7dLU7TNVn9PG3BiWcPKw5xRlJXovJGuk+MkfWqZYc2DG+SUBpozLHecL60g8LIiWhQFAgGnADJz0gS4hztORZdlvtH9Yv28ppoj+lQ/bUl0/+p75B+1RD5QfmEAEN+BquKZKHx2/sd8hqK+0DHkg9qZKLyd+NkHXcPHKNWTPSPmmpCF+NMriuFTyxsdOfTEAf2Y0JkLCNdP7Kf/5Y/q3/HPcameM1F4f34bHyQXOnapz6ptVu/hzyYe5/PK31WZeByZeD2Hxv/Vq1+IAn7R1ze3hs+sbAz3rWoMTx/sC9/d0xutNZzLiRWpXjtRJn5G7S9cbXCVPreywa6rb+3ocj0xQZoLX3veh+d/xt/0f+Ic5DO14d/dO8N8oN/f2hnIEH4+yP0oCS4ruDXdrzykOahxQj8rPSkKgErzxk9pgvQEPDrqH3UinnCF6SdKiqomKhUpppQUKS4tuEOUEYBQTBmMjACCc/vgMhoeDo3rP25gwBM0FgOsP1gWSCKIKwauS3bB+pCdvkRKQrcWyCBU2hYbKSNIvliCaAPLBa4dFF91AVFitmIsWGeQhvJHYaKwcouvdn/Igjx4jlIKAhgCKLjkiHZzEwJ1KDiAG8kWUe5EaKEEAUtIDdYVzQXHifgBFMCfyS+5xuCgf9/LAokCV1J+o1gq4BDZIqB5RTnCI1L/W27+msCI5l/ABqsbAAlAgQIGbEAQx20To74ih8Vkb12PlcoEbYEpOm6LEGCSdcLqUSIa7bRdOHZTCVRx35brPmvSM9YqQsFbrv+COVtYRCATo+BHAKL7thqgwW2BGwXBGxfO6HCfPqcg6U6BlciRQbDI2JV0KalYCS8sWGZSuqdAmuYMoILbtK6gtcnUex9yD8qxYEGCw4M1jX1EjiW3rbViHQePv2POFeRngDmAiohE5ot1wMXHHgKIDQAsdT3gqPmGzxvMYq0ZK/eGlPNR1dlCh7UH7g9lRHBFOvGh+jPa3yWAe8I/JJDBmUvI6qwVbjb+Zu9QSb64WuCfcSRyUfmFAUA/z8IXCWsAriEsDyT/e3B3j91T5h1Vzkvk/cIDDq6/H2rO4NCQkRr3oUP9P+TExXWILrMf7Ov1OnyXdTirdQBMVc6bDMHlSXkQIvlwy51vWfqoCQoB60/f/lcMZPjxJiEg1pvc3DW2DrGYKHMUEEUjSUzItNiaIgCTI4eMFCAKsvvlB63k4YoQOQRYyTTPMN8Fngvh1ZBKKSoJcKGYZ3HFFnMu4KhQGXxUT8lwWHBfkOUXxU0/ul74cxfxNOdkEGLzLHUpIwAn5VNdJylByLAoveHuk7ZUIBSqxGWFhYScOQADW590nt0vAKd6ymMIqDFeAQrAHsDB1h7cHLoerhRumaH245oTynBQ0X6Pn+zTDVOcWBAQSQ0rwCGgBHccG5W8OZ5vKdDCyptdfLMumxdYrDdBm/sMnNxjIIhliL5gucDK4ygrjQtXooGQ5gNwgsXEPBa9R7HzZajVmFhDXIXmoQAMJDUCEw3rPxYa1tzmHEHZSjZmW1Fs6Ztuq4kQo9brNa3bdAEDrd9U+FJqB56NxoDrB4DAvgAgAuZs0bls+YDvFCBRfa9lTnSO0w5o7WsFNAAwDi/Xi0hA9hD8KZfqAIhoT6hDcV6KrQ55TzW0eL1ZNxIZ2uLX1+36crlFG6PVU/OMG89WN40nv/S60Lz5CzFykbxK2tdkO/c+xLWq9QQscS9AKSC6Nk3wRG287/RYCwzuEfXXAD+Af6LwcgvWao0+OFoukXclAUA/R4KSxXUC3wY3m94m4OcyBBDEfDF3vHj/00hch8h7GuRhr/L5ZAs8Kfr7iyC4icrvbLVCx+qBC8bh66f2S8nt0hxTIHKVlCz8ET0JT1sYyge2mcwMMLG7ALcDrp5SZ3Q7SMmjJMq7n7W1BcXBE3Nu/lopho7Q88aPtXijVt4Na2/TOVMNuAjRRoFgHere9pAU70KTcwEncH96dz1pl4NF7aG44a3gqsGSMw6C9FSOy8JlLiq7BBI0SpPrTZJVH7Gg4JLCtYLrAmuMrTMmCAOQeiuKVT/IAmOpXKPdUbissEKYGzI6bJCFlSekIpk7KtkrPXbmgeMAKkowADII8W7Z8suah0dtRTLHRWDGQELjwGoFEGCO4KYQ5QUHq+/wG+6371EZL+8DViq9sJjwGa46vmwAIvrnHyv1VUf0b7TuMS24BWmf43ZRas0BEFhG8vPX+zNI4uQKIg1B/cylAfI744MHxr1YG+cF6o1A86cRrGdYehy9h4VFoM8WKCxs6n8EtrXen1jkWAsAp8nrWjfmgqHmBW5abvqqgdHA8b3ar696P2CJJKS+Yd3HnMPIe0Jj5F5kiQbEjHSfcnkLkit2PvfHuteboWHVLQbyuF4BtViwAHzVhJ8GaLhDm6cJFGW9bhD0OcYemfKxv+HaanEhErkcSQDQz6kkW/jDSXW+JmvekvmfXEFJ8rQPxwMlOtpXMpcFxQ0Hx9XBebptiQqCp1mAA5aInu0POWQ6LfCA1NbVOecMbgeiu6gUz4rBNYE0TZQZCoWneCwgVEOnfANriusMNwZ8jdyCq0LX1gecWDEjgIU7hDpRgyf320WE4kV4aidBosttUIYCUBCPWAn5X84FFAzGDM1cabfazGV2afgpX8AAJQupFqsLnI6q60gazAqORHl2x+jfyI85HdLqKxFcKGE4SQATQrv7Dm4TkBi2Im7c9Cm3PYJF6NwxtwnfiTpnAEXAG/wWAE+qVWBvoGTeiCOUzh01iHOZi2mLbbFwvhuBAICKCckaD2Pj/fi49TKYUN8NgPQ5FgzyMEXitIAdwIUSFoCYcpcVNta5vOYeAAinqPP5bznzMYCHJIvwiuBh4VIEzJkwXooRdHZD/jTCPNdl1BZRWGWPAbJwCu4T1h4BFIAZFkIKjY5ozIBCrFMI5Gr6hlsKwrxJ5QK3uEgHTx9Su/12cTmhpuYNLhFzMtJ1yq5IQBzlTyh1gmUMXlD3m48K2Pcb3HFv107TXJABnX2Cy5hCwFiJbEUT6MSd7MSaWuehzujSxGpq4vNHP7vNpEkCgBJJJJGfraD8cHccek2Kt2w+Ba6bGJqeliJuNziqKzaHhuU32nLQ8dyfhO5t37PShQvCjz0J9YgCcgK5fJNdVQN6Usa1QLQQ5GoyO6PsASsoVYjBPBXjmoIkSsQZSrku16z75O06cHbj/THrb6pltutbUQDUip6+o4gzBROm4Q2N9p6zFUoXeHgXFl2r9hxKn0qbrAxYALCYe5Ku99gYi91f8ISk6HFJoSTtZtK5zrFzioriPRFICAQAmrCc9R141W4qKugTJk0YOxmecW0N4a4CpIyOGoyU9zznPpMJuyadNheIsG6iyrDOAC4IZ081Q4IWMGN8DEHHsI4AIGnXOWYM+iqivyP44W+p3lTG7i6AF/MKKHWxWR0jLw5A1sVWsQjuekafj6lvz3v+IcEDTnH/MCcQsG2ZEXDDnefw8Z9UMAtr/omWa77mPq2/wOmcFQLIW2I1dq0Jlhu4Y1gEy28/a4Btq51euFdpAzcfwGi0vxyy87UfBPbYQ7jLmEMDbd2nvH+bIxn5nCzQuMayAku4+AZP7tE8nDaYgc9FMkO4Qlj7ADmuR2aXLMVaz9nCg+sWoMn8a0saCLPPo5tyxEPMzVulsWzQpQn353IlAUC/IIJbR//zl+cXSfjd+0Ub88+d1NbZNQCBExcP1p7OrQ847JwnayK2bGnQ026mdY7LUpCsED6PQYafhAEgqw0cUBImxpYj+dh5cPRk3rj2jni+djrcExQYG4AwdyKHyHaMK80WmXyD2o0J81D8WFuwSEE0hlMxIECGmwTwgJCfCAUJJ8WcDO0p+vDu1uLbdb5IYZZ5kh8wgDGZFkvS9MVSflm3aV4RmxSwpHtDuCa3EVYm3EFNG+4JucWb1L+3DBToL0AOUIRFh6r1qXyrFOFJA0sUacO6O0NeSr20+xmDpdzsZXY7db/8gADVdIGyJitV3H4OlwccSonTH3L7kAXZbh0BGLu8NE7mPItyF3ChTYOg875YuIZsIdJ44GyhpAEHuChx5/Uf2ObxY6XAQtf++B86i7TLRGiuALBYiLCuODljoclcIixTWOncl5/wy0zfqPYOwMtfcX3kJ115t3MAZVrmeK3homGpw50EWd7uL7hKGg9Rh4BS1pC5NK9LY8ViB59qsP242rwltN36qyE9ZaHWZan3TgSBxw1csNbQD0A41icsZLg/mXf296D2Aue4Htlwv4E6e8z7Qy9H/dEfzRWRa0QMWjgucESf8xoP/LpELk8SAPRzIIATfkl/sq/25Qn5hFZPr3cyQmqWOaFf5dhHWYi2uliF+w8j/y3W6aMoKBSUJkVKSfHf/ep3rTCq3BYUAdFdrvel91g6isu3OGswUUooDdwqWGCw6JBvhfw8EG9Lu56xcnYo+rmjzuwLMZon62EBBRQGOV8AYYRzs3Zjg71WHlyX47xSe6BqOxYYAE6/gBfRWkR4DffEMHyEJ26UJO4LiKiADQtWFhTVBTaGx9eHoitJd9cZFNQJhKD0/WTf12UgYzegwEG6eapdMZ4TASGUf3bWCrtb4CeRVRliNpmlHU4uhTd46p04dp2PhczKcMZiXTsvlAXqmD94QlhZBgSkqLEGXhs4sdtgjIgsOCdYJgAdHIcv1H/oTYNMC6ThTF7zf8og4H1ARPc0v0h9YJ5w7wFWKf9BJFn/4TfUVo8LzbIHuA+cL8+7ACLzg2UFSw9h36Q38P4QUOh581GBvqO6CeD2J/j26RIAcp6M4czn3FUGwpQ4qYaYOEN3vjEMEMp/dIfOoRDvdU7+WIa4DwDSHBClxr4hBB3gzX5hvRoFOskJBLjGooYbrEkACyI7QKZmbETjgu8WwQ+digRyEieec4SegYz2UkTX+pvfG4EoIuIcYai3WHxMmhcABTBrg3n/sOcBr/nFV9uKGC9O5FKSAKD/zlKrXU0ld/Y8fNj4dZw84WtABfW/eU1r+NTyojNKkzG6oz9mXv4oC8Vef3ltk7M+k9/opxGupugqJTgMhBK5fNGPtAms3acMfuqKU6yAiEjCrUJ0kUPC803mn+AaIsIlJv1Lh9Zbfi00rb/LChEFXFMzZuDTLUCFNQQLDkRTrDccB6QAIMjrU63ThMsNXsvguSMmBKNw7ZLRe/L3DAmQQTrFfaBnbYETgR59P7BYOXGd/gYIkROG8aDkAXV21+i6D/7i6oAVmr7rEG8FwgA+WMQgtzq53dT5toLBGXJpCJSk+k9yvNzclWFMAAaXTWbGUs8hriF4Jya/CvhJIxuQVa0Sg2cFZgQ0KDGBhQmLC3PEfDjRYtdJK2osFH3vvBRKfH70bTUzYuUJWCE0Heua+w6IU9tYKqpk5vMFcAC4ILSbSDZAAS5OQrSpo0YbKHPAAOVJEEfoaRxOPYDliIYhTwuMIFjBmAvzsTTGC974khJJ2rjamGvmAvCFpcWkcUCo1mIAwrOAaq/2lAucas6pq1Xau9XnmA/FHGgfAQQB3w1rbg0tN33FJVhaNn9J60V+oF67tGibshnFZTcER9kR2q/22F9eMw+FTVFrqxgAGHejf1o0F54Pg2rcxwLYAomOttM4+E7gHouJOqc5P1QN5HiBUGrdGRjFlhK5hPzCACCDa/2fto+/0+d/lT7o+MRtZDeSXhe8Xq+Jbqb3HdeBWL8qto+QFA+lSv0vEgqe6h0Zz/kz3p6u4Smles0HSbX98/tPG0ta0gICjeH+Pz0WS4EIDEzMLcQ557fP/fm/6ue85+GEfye2j3DvC14v4ePKsP1h9V7nnT5+TnUcvJnYJp9YKschBlYP0+b51/CW7Nm3LSyEN0/3O+Hjxc6vCp9y/Px5Z32+sq45nC0Pu+L/+dclchHRDzM/1l0vfNvKFR4GSdp4gobbQCTQAMBHT7lwHvr2bQsUCyW5IMoEgc8zxppLMdVPX2Lwg5LH4oBiwVJBKDWKgqdzlEfp7ecdZcPTP1FlI6VzYfD4HluPzMUg8aDu7wSG+hdAkCJ7M/l6svpOSmkBxMZF42DhIRXbNcYmuNyNgMtIIIEdxriJCuJKrC9YvrAmDZ54Wwr3JW9CLDYNq2529Bl9gDQeeUir9T2MVjMr7mO7PG9WluoeALD/0GvmoEQid11Ia7woXcjizBNAjnkjm7RJ1VLsWF/cR/ongOUcNBqnLSWsnyO+OH4B0XeFOW248mP6F+vRDIEFSp0c13UVzpCtZFLg+hf3HbW5cI/ZjQjo1JgBwChvXGEIc1B1O+lCvT7sl47zeem7rBtg9SPpZnnvKwJWb3vO4KVhmWEOWBcAJpcMnzsWKIXhtA25Bs0/QLpPwO6E5r47ZAVGcbPanSlAErM8dxmIsydYA8AecwBIqZ+1VONq8HyyhnWar1ShTfhHAEjgtOHKu+yGxfUHb4xIQFytmekLDXhoi4cI+kYBX6w9MUJthv5eZBcpPCaiHYlUY8yJXFp+IQAQOXbqU7XOGpypC6E8GDdH9bfrvcdrxrMigxFIzsu/WGemFepcaZzjgIEqhqgqTEpXXOg4oc7UzaLae0r3xwWF9aWmdizMbcqEu68ounQGpTHoU7W96Tq/sb6uEhYv0FLt8HlC/9N16n9DdXzxx4LTqb6+pDUTFrRkwqP7Si68SftVoUWKo07MjowwbrIocyrt09/pxTpbk8jsjFupakGqlumY0KytLwAIesJx7kmdz2lqA/fb+X2o0zlksi7W14Spmkfap3xFFajRnj7yv1M1L+Troc8AE+acuac7hJZzXy7j+JMHyzGDtdrglhR75XzuQa4g5rYKpugTwIhaXg3ZOt1/1O1ToJR98beubQl7zw0bBHH/RC5PIPi6cOebj/vHHWtAnirvs5Y78sURXeS4EdgBiBACDfelfsZi12cirwq8EPNw9C/RQwAl+BMo6WqYtZ+SpXABNgYzhBxLwXAdlhu4KM7TQti17uWnfykRrDlYJ7wJJLg/UMRYMd4j7BPcMiadarNUzr8sAUSMDBrMYLlxG3qZFzRlvgEJbiPzk6T44YGkBdrslpMitjVFoMfFXynQaavBNHVj1ADOli2sWeqzC28KXGhCKtaHY5pfaoYddXv1s68ITdd+xpFEgMZIzh5ygkmUqr9oEiwmjevv0vsRK3J/wfwtOm/g+pzM3QAfW0iyRStoAA2WFgNSQCMWDM0zhHjuFwvDZr12dgtJybN+niOSMmquq5nA470/rMT14vuNpcXrJ0DoI+pPrQCD+ytw6Ggr5oHfJgFq1qLn9R9pH7DfmrxXRgWa2Tu4I4srbzRnjQt6djxpYEO+IMaOxbHvwCvqN6kLTnkMXE8uqiy5gbR+xWWbXek9L2Cfn7/W5OWe7d83uCmuuS00XXW37lcKdbjQ1H1ccc7vo/mitAbuUvYI46C4K2CX1A6FlTcZ7MZ1SuRS8gsBgAAAn1xGMc2My02ghE/0UDAT5RfCIoGDT1WOr9VxFD3Hy1KAK6bWh9XT6sOaGfU+RtX0eY1pl0lwiQW1n0/XhHuWNbisAecvakk7s3NJx1Hka6fXhzsWF8NKtbNSxwEqFM+kzALXrZxSL8VfG3qHRsKZ0ohBy30rGlz1nGuW6TjlLqgvdT4IYpsvbFb/lxfDMvUfns9M9Y9aYGQ13jQrFzbPz7myPTob0ELtsyo44z3WIYp2VnPSoPSvn5t3/3AfzW5Ih3uXN4TVUzNxfK1p17gCtGXU1zsWFUOP+sd72gXwXDUzZ6BBeYqbFhTCUq3B2hlZV1qn8CxlIRBAB0VhmTvGy4vzrlK/ASBYxRjyGs3D5vn5sERj3DyvEA6qX9QQo3r/7ZrbKzS+Vepbo4AL9dAYCn1hbBROrZYA4T5UjF+q89dqTbEMVWuR5bSOn9Y4vY46vqQtHc7qGOO5dWE+bJmX9xwyrn3t+rH2VYlcVKT4UfKlHU/4SZkcPSjKDMUkebI3COiWUtkopX0mjHTpCRtXjhQlbhgUjkGKLRtvBAqNYkXq2/uS/3ZpgaqCrL709IHCIacLDxIoYV7wgFAOuDAgu/IZlhSuQXFZ7+u+VN1GKaMc3d5EASgZ/EihXggBVTfFBQ5ZaA8tK1Bh64eULm4ZE2lPHTTvpLDshjB4bHcszunaaWfUlzOaj4O+pi7baAsafA/C/nHBuT4W4x6KSQwdsk5npLSpFWZXnwAO9+c6QtHJFQTIJF8QXBssMwYpzIeUO+6s4sqb7a6DzMvnWCXiRFUHqo+lhAFkgB7ABBXisdg1rL3DVhFAXUH3JErJIeOALAlWNoCgC3mm0+aycF/Ws0bzbDegQNH71uByhfWuhRCs736tHpDS9e5/tDJFSw2V1Cl4G8GP1pa1UX8AYXCX4I/VmDvGuo0YWGJNZC2Gu6k512FiNSVaDMw1Xhf5pY7d9IWOuoN8z5oA/NPNMw2sAWa4yBzBJwBDfyDKA4KYT8qQMO+cV9SeyM7T90Zz7PxRcM8EFMnEjXXOFh+v60aDqxqeNBO5LPlIAyC+otPyqfA7N7RZ4e44NWDFCOigmCkWF6wfX9/cZqsNRThRcJ8QGOLiN071hxsX5MOX1zW5DhWFPFHKtywqhEYBFqqD81vwlfVNAhj1LhZKzadrpeTnNMXq6vMFTjjOlqQYKxYN3DJYHo53jxgYzG6sc1FUiohS4fzTAj9UpN9+YsCVxjcKTKwSAOD6iXWtuHdbvi78zWta/IDz+sk4vtsWF1xVnMrkHJ/TmAlzm9IuDtohhX6qFwAUG+H839zYHPr1u7cHpa732VStx8yXnjn57etawlS186ba79Y80Df6vV3va/R48tevbnHh1wisakJO1zPHWE1ePNoffvXK5nD/yqKBBnN+SIAEcBnvP2ZrDOcA9PaeG3SxUkDmx5YWwrOH+zzndy8thr+6odnFVylgy9io8v7XNrWEE6XhsOfsUChkasLtlbnlOADoH9461RmdewbG1H7G9zkh8Ep/uX6LQBXjojjrF1Y3hQ0CuBQsBfhcPTuvuUv5foCeqwW2AK6A3wPqRyKXFtwbABvC2rESZGcvk6JcKuWUCl3P/5mtNkT+kDPF7hJtZJR938HXnUQO5YnSsDtH19h9IlCAtcIuFfZx9QtRFb1HcfrJW0pFmocPo1tBm4Jwa77fzmzMtdqDKBee3Meo7C3FZ46N+nZ+27gjrFRRlOMgoHKO3hJNhNKyCfgDhfPjfXFhMEfkH2LcJhJjScg3mcRt60g/SQ/1GhkMQyf325LDPbAWENXF/ABWqC8FiHAOJER9RJnWNUy1cndFe31WWL4lulMAF+o0gJCIO0LQsdbYqtA6S6BlkyPQzAdycsS0Sdm2tKkv1XFjCSmQcXr1LU6miNIn0q+2PmfXGKAh06b2qA4PSZp6Z4yL+RbggpND5uJYP0uAta9CvPY0Veb2JxBAh0tGsC6aY6xQ/kxryD6jTpwtT4AIfkBZTrhKLI3mxn1jz8Cp0bm2rmlvAEIBZ4BmrEPMJ8AEcD14ruI+FIgCyNMO9yN7N/sVXhUWOwA6RXbZ8wadkhqNvUegF/AFWR2ggzWUbOW4KlkTarWRCwlAiuuOzODUB6NPjRs+6UjA8W2ZyCXlo20B0kZoydeGKQJB/+TZc2GvAMyLR/vC7IaUAQHV1LNS0n/n+tbwlb88YeWGUsdlktIXb7+UNZXFF0nZ/29PnjPAAfT0CyzdKMVJVXiU96dWFMM/fbY9PHO47M8omvlxKWz+5l9Axe9t7XAl8zdPDQokjbhg539+vVPKdMSK+LED5fDMoT5/3//u9W3hj17rCg/vKbmS+Dt6YSE6WxoVcHuXvIyCv1VgjNpV/+DRMx4f5TRQ0F9d3xxeOTYQ3lAf+gQIFgmI/e9PnzP5Oc2FFeG7QsX1z61sDN99u8eACCsVL8pLrMPyNSMb/rHmjxITuzQH9AerCy4kgMatAh0cA1jQNywmWM2o6M7n1Dijy//Xc+1h67H+ccsbggWoQWPD4vTYgVL44zd7DJJe0DrdrrExd6zTxtlZFwv9RxoD1fIBOb+7pS1s09//9tXOcEhjf0lt4+IDgO46PWirFBadH75T8rg+syJag/75C+fC/o7h8KTm/N7lRXN6AMi/o33wvzx+Ru30ea32aJw3Lyi4Sv/3tRZ3ai3/7M1u86hwDyZyacH9gALtef2H/nFG0cDxQOGiRIjIKa65XQpydqiVciRqBmuPFax+1K1ApLgg7kbXCBFZWszqBrqQsGkmCEA+Wn5yVs7kf+mnRpiUkMVrOWalhIWHe6oD/uw9onajQsRKIbDm47oWkJEtWAlaKUrxu58GSRcRXcp5uK4AJ9Tk4t4DR3fEJ30pPYBLdJkN+Vz+tYI88bYAE4ToWOkd7gj8E1u0UO7qGsoZcq1dJR6i+qM/Gjd8Qv1ssOKEzwSwJMSeMHFqo6GQHV6va4miMwA69FqgIj/JGLFMRODAACK52NwTEv6Vu+xmBODY9SQgOChA0PvWo7bYpacuEPiaKRBAwdYIdLBCMe9YjyJHqd/rhXXDFreLrfUHiuZAoIeEkhCGsQZhpeFfAASEeUAFgA2QxN4wLwqLpYALmcRt9dH/IJizB5lzgDq5gnKzlwuQzBHQa9O0jnq9qCRPwVQsbcwt17B28I3gEPUf3WWSv0nvAozepxobe5vIN5OgNV4ivQC8gDVAIaCUtA18N+C/4fqsgi8KAg+dOeA1wg2XX3ilvmOJC+xy5SNtK+N7gyvr97e2h6WtaYGRQvisFP1cAY58qsacFAjBr50YCP/gxjZbA2YU6sKj+2NdKfZnrX4ccXfwFcQ1lU/XWSG2S7nPE4i6UgABMvON83PhiwI1AJsbpMyxLAEe4PHY4jEYeUC0gSXn2zu6zTviPcoUiw0WExLJPyUF+4U1jeH+lQ0GYFhEvr2jJ5zoHR7nxLC9ARrcg74CJHJqC8sUFeXNZSnWBb3VK44VF89E8IPwFlBHmPycxrSBwtI2/RDp+jcFnm5fXAiPCyhgAaN9wspPlYbDWwJC62dmfT59uZjQz22aY7hPAJTzumDQhEutvTzqeajOyWP7ywY+jIX7AIxws2GNIXJuxZT68P29vbY4Md+MD3DE+YsFWuH7IKghzt88L6d7jdm69cXVDeF+gR/awj14hc7HQnVMII5z+RyrHLW6cMPRb3XN/eNeiVyGaF35Qcdd4AR/+uHm6Z+nV14ochQ2ChELAMof0z+uAT+163osHTEKiLXkw9iu33/Ay9cJDMA3IqcQ+W7Is4LyKqy61UrJbjba4hoJEUDV+9XP1hO3ntirxxArQ73M3cEyVAETWEVqUdQ1FL/USx9DorZFQG35JvTX179f6AfKDtABAMP6hIWnd8cT5j6hwM1lUnu0U7U+QNDuefOx0PXyg6F7+w9Cx9PfCOd+9AcOk4ecW1h1s7lVxeVbouVDoJOMxvQLCxHRVSMlgRQpWVu6AAhT53n+mSvWwy5CK+KYV6Y232z3oN1gVan0CQUMz8tuyuN7QtcrsV+ld14yoAEw9R14LfTufNKEXdxlWIyar/sl981zxHwLvJHyoF5ASR/Ee1yuTFwvN6e9APDVHPJvncAcVegBPgAeMmHDLWOOGsgJtOQaF9h1tmmAJ5YurU9MEDkjEB1GTiq4Z0QwRpeX9o3mjnB/gBD8nCpoY+9zb8jUdvNB6BbIAXCaXE64On3WdcOdAoRDfQaYgDDcmqxR+e0XvGbsT2renf3xH3hfF1fcFNpu/Suh+drPGrhxT9yctiZdeKslcgH5SAMgf5/0S/qFNU3hK+ubbflBsRWl4LxBdQ4upX+9tcMWgBvmZcP/tLktfFUKUjjHXBgEZcwXCuFfLEQQdlHUkJSxdmMJmtmY8j2acrW2/uC+YoIHhJCqSp/rueeP95WtUCsfjwuW2AekdF880iclnrbL5ne3tIaFAkIQfCcKbTKeE1QSP28lO/pGbVkBwF1KAGfPHSmHu5YUQkEgAo4SofLMyZR8ncFJFUzQGt3oHxYg0rnVebmkcN5FzqWbE7vKn50CJE0guIqghDiHda3XgyvzOjBcOSgBSNFnFjafietbFeaHHEgpTfBsrRNjhBiOyw13WLPW7JzuN9Gyw9heFZhkfi9jGhM5X1BAAIRswdEz3a894qgbh2bPvCLUz1llfgpP2Cgb8t7AJUG54I6x2warDK4cuy54stW6SIEAZvwErnNRUGQbLqy6yUn8imvvMM+FApYkBIRjwWLCscDCQAVyu8+qor2dW7zRbiEizWqlFLFGWdhsABzAjfYOipzw9XiMrklRjtHPsl79+oiQ5UF/zo6l7xd1h7HJ/JLS07koUhQt4zZxGaUmwBO3H+e9ew3AYrjcFYZO749RX6f2ufhmftGG0Lj+YyFHaYR5qw3MzBvRWjCe7le/5/ITXS98y8Cp45n/asWJqwfrApYM+E9wiCjHYIuYBK5WVLATfmw8B8Nh+Nxxc1uo3QWfiEKwvW8/G0p7nrVVyPMmJQ5Aonr/ABYLrFOAJ5IF6n7D/d22jhikTJnvYx7rxYQvOWuk1zivxx+p91RvF6B0yQ/dn7Ib7ENHbWmsjsbD2qj1A7wBMuEDZabND40b7jUww7pFKgQnf9Sakgeo+5WHDOxwbQGq2JfwgACNgKPywdcFUsuhoLWAE4RViHpilFsZPLnP44W4b66Tflio+k/2aYAncxdFD63FKS6bwt7KTFvk63GVtj/xH0L74//eaRzIYp1fttmgCBdZ/I4wKYlcjpynNj9awncB4jJP/o/sLYVH95dt3YHbMyAFzuBR7FhAvvF6V/jBO6Xw1MHo9vnkFQ0GD5Xv1ruiN0RaoWwBAriBsAg9vKc3PLirN3z37d7wnZ094U/e7A47Tw/6XCKXJrbBV7Qxe+EvNqfhwvrTt7pdiZzILQi8X1jVGOZKcU8EIvyFO64pG8NIq8LfhNdDnPbpF77VuHD+45ob5ol7wPd5QQAMSweWH0BRFQDQHGAiow8AgW7+Au1Xujkul+iC2znvEltd4Ga972K9H9K9iXwDRI6LBoKVihOYs4nX0TaA9MkDpfDAbq0TL60VrsbnDveZEwZgnNhv5iWvxcOClchPIJo2gAYuE3N3juy0mwXgYiuDnoDh6XAMCwQWBpOcpSSpf2WFoOttWYHAqn9ZScz/WGiwHGXUFkoTMilPzoAXXAOAIhRGZtpiJwuEpwKowBUHQdWi9cW6kltwpf4W+ODp3E/jJx1lhgsIvhJP+NGaEEFYjCSKewLlCGfHVoX6nMsY2A2ldugzCgpiqkEDG+qCIiVIu7qPW7V1SYBIf7pcBlymccDGGfEVXUxwe7Bm1ZivU1y5xYqTwQFGAJ9YbbC+uZSGPgcMUD+KchmAFBI7cn0q1+R26T9AMHJ0BMZoXwKAZAzm01RFXaAqvEEgyhtwoZddSloH2oLLxYnkCSKcn7B9wu7LB7bH6KW5q0JBShy+SyrfIkA8xe49Pw1eStRPQLatbYBO5tjzrBcEe9xZAhsQ8YfbTzjbN3XPcDmyniTWHDix1+kROp75hi0thRVbAgVZSYzIHACaTCCvCLysntd+KHD3gl2ijHG0JCDadVLg+hW7FQHZnS8/4PtBCqet/NKrbWGjFpgBPhYmgSCKAbv8heaQzwFh7Cn2DxGC8NHI89O48d4w5c7fCtRrw42L6xT3JnmVTOIX0IoV+b2LErkMuYwd9v9fQWkTyXO0e8jA5nRpOJzpGw7ZdK2tFyg7SK+/saHZihbeB0px6/H+ML+ZEPR4Di4ReCt8rwb1AW6tZgEMOC9YepZPSRtsnOwd9j0gGWOJ6BoYCZ0DMTweiwUGJfTyzIZU+Hs3TBm3MCFsW+6VlVL/P2+faqWL6wte0V8KWAGkFrZkfH1VhnX97rMD4ab5eVuV3D99NrcxbXcalht+uC8pmicis7AaQV7Gagb3CDDx8rE+k54BQ7j6uGdTfV1Y0Jy25YRwcELjiU5jOLwIm5+S54m20v4lhPNwLfG15VreMze4vyBhAzYnCu8IkT/ZMxTWz6w3COUa5mDZ1HpbcQ51DY1HzPH/AEXGtFbnE0HGOrF+zNGgkOyBjkHzwrDqeZx6MeYvrWu0q417sJ9wDVbHxVir+yKR94v5FFKaKIUIIoad64QQ477Db9oVgoKiLhIKqU8Ksfetx0IfCfhwNQwNqpHaCDw0+emW2VImm0LTpvtCy+ZfDo2b7rWyKupFWH3jhk+FhjV3OGKGMOKmaz8XGtbfKVBwowDVPP17kyNlmm/4Ymi77ddD45UftzJBgRLmTeI7FGeVdOzoKgAYLh8pVwCYS3HoP8AHiQ0hT0M+BrChtAh1xpJAnaipn/jbkZMh8FWHdQELxQWVkzYQ5Fs2EgodZe6P48YCcDGXJuoCpOKHuk/OfCQUJikFcKswv+1P/sdw+sF/GsrvvOj3JHUkPw8ReJyLUBHeUUMLN3i+AIxB44SQbFdOrsH3dbkHfeZrKuHs548BRY0FArI7eZdwzzFf8FoGzxw1iHB2aQFVyNrUaUOwBAJAyM8DKErlmkONFHlpz/N2U1LC5LK+XJoX+sA0MvdYd+oKrZHDpBd5p0jOmGqc4rXESgOoARiRHbvntR+o/wW9mmwhxBKIhYf1oi3ckvQDYnpVcN92b384dG39iwhSBTbLuwQmAUDFZluWsLRhiWxYc3u0NgmAuSac5hDOmAGb5hLLWmnXU07VAEma+wLoqwAQt9mQ5hIQRaJDgBClPAA9ZFfHpUkbzgdlAJTI5cpHOwpMX4gGKev7VzSZz4JSvfeKYvj86kY/8WPlAHT8vS1t5grB+SD0+3OrGg1isAwQmUQIOArxQOdgmFFMh69d2RzOlIfDw+/0hrO6ZqNAFCHa70ixYu0mZBqu0bYT/ebL3CtQAXfnqJQy4Oe3r201rwheDECFSDMU+jvtetpSfz6n/kFa3iulDBC6a0nR4Ae3GcAKRYyggLs1jruXFUNLti7s0fXkMvq6xvPGqQFHUAGYZjWmHJb+0J7e93GAED4BeDSrjV9Z2xweeLsn7Dg1aABwWH2+f1VDmJ5PmWSNlYSoNvhF/3FbZ+gVeGD8RFhBGmY8n9HYP7a4EF4+3ud+fGxJwe475gMwM7EHjBc3HqHpK6dlwj6NmdD0j19RMIH8X77Y7nD+DTOzoVHnPXGw7HvwYwc3hwzXx7R2ZzTPWPu+qr5tO9kfnj1UtqWKdXhkX8nRb/36vfnaumZbtY5rfUkfQITgUQEhwCb8rzvUb4jbgCi4QvCintI9iRK7cb5+tCQAv0G1tUCA6fp5OVuWJkbnJRIFRU5kEyZ7LD28p2o2yoAncqwTtmIMCxgd3y2F8ZDBEU+1EHvtetE6wIEIdXW2Kth1NusKKYlC6H79R2Hg8BtW3igA13HiSy8wYa6KFEjfoddDee9LUsTwiNSnVNouNyKjarI5k6FRHDVSHHZd2cWjPaqXM/sKoEVLC77WMbs84ADF7M+4mCmw2eR2XWJhyoKY3FBKHqXcf3S3lRKWJhOnBSh87flAiH5b2U988U/lX8R/Vo7xuZtQv6VI6TvRR4y3/8DrjpLDOoVVAYWenjLHazBwZKcUNi4ZANE6WytwJ1L0ExAD6RlgaiuZxollCo5M83WfMwGXPEHkWbKVS+NijuHCsB6Ef2M9A0xiZWHtnTRw3ipzVrgva4hEorB+L7VudlPpPQBqTD8IWAyp+G+ulvbCpb5Yzsys+cAyBeeG0HXXnCNqqm2O+8e+yc5bY5docdVN5kfZRbrgylA/e5ktiRDkM9MX2mXnMiy4TOFBaQ9QhoXSI6MQx4kC1A+9gdTZmH/J+2VkWABwj+ZwqjN7N199XyiuvtVgbLjjWOh88c99HQS3jAA5/CP2zXCpy+U+sEIxr4Dskf6SrYranBqL5rfQaOsU4pB+rZugk67PhvLB17Rmb7rob1HjipbSRC5HPtpRYPreoJwAAZ8XqIHQiyJ+XsBnQB+isMmtAxi5Y3HepGMIzFh1cJEANsjDQ6QY4OiLa5vCbYvyYdfZgfCnb+qJVagIdY6VgkgzcvegtCFKP7K31yHt7X1StlKwNwggfVbtr5+RNTD5nsAIP2WEg6PQ713WGOY1pcLOs4OB0HHy7QAkPi7wwPf/z3f0mK+CUq8KnxOWTv+vnp0Lv6Qxkhdn67E+W7J6BSTAO1hosGYRgTWR4zJRnOxQP2bXzc2Ff/VSh8Ei94LvxPhWT8saTNwksIbl5Buvd4czAhVpXcM8QiTmONcTQk60G6ACSwxcG4AiAArsMlEAQE25unCFgCYglHD/L65tdPqCf/tKh0AnBSdrnEQS3hHtAgoZO+DyeO+QAFbRc08ep8cPlOzu1LR67Mwh0WwkbzwtwASRHJBz/4pG54R67nBZ4FiARh3BAkgSRAjod2re4QR9a2eP149EjSf1L5FkG2flDI7nNNQJmOU8/mpyy0QmCpW+XwydcEyk9G010VMr4ddD3VKQTlC4zwqVc0mGWOWbYPGo049+GsCh9c/NWeXEcTwVEyGGG80cGAEqTP8oSvavs/ceeNWWpJ7tPzD4GaaOlO6PwiIkm5w7JBd0BmAp2SrpFEsJ/5ojIsVPX4hMgpfE0zpKif6gdHBfRL7IQinNxVbkOsmlLsgTg9UDawluHz6nkr1DzzVOrB7MBZanCHAusm/GgY5E//o69Regkp2z2spwtCQlDWhU/yg9gdWKPk/95N8Nzdd/0ZmHIW/3vvGoFS7uGqKKyDdE9J2BjJQufcWdyLkQa3G/wCfCDQjIBLBi9aD8CICHe9bVF21ZUad0TYvdQ6OlDveBvjsn0BJKX4zZFYY1o1aKn77acoS1A1cnbiS150g/QI/Op04W80zbHyianmr0lseh9SJyClBkoJvR76eAN1mlqxFhBoSaH4ArlrsY7TbF48Mdxt6glIWBeJWToz4ApkhIyHh9j3TO9xnt7TBoIpqLeYGbg6WHQq6AS9dEg1OlMbIfmWPAVoo5xfqoY9QbK1xxdWi98cvqzzQnR7SLlyg13LoCjuxF9sDgiXdcsJe+QZQGaBJ558K5uFsvtp8SeY/UrPi9fXwDP7LC4AAYbVKyKERADUqdz1CoWFHYLhBkcfnwnvBtrBDwbT5FQkIp5T94ucOuML6LHO+VQq1iCaKOOIYFhc9wpxGujnB/TuMYCRNxrxBtRBg35/L7hqWFKCxACJYKlDfkX6wtXAtIwmLl38LKPatC+0izzsWSQv9pnzFW+wfoqfJ5zrt8XGib8PF7lxXD//jDU45Yq4pBSlb9UfvcD6sTwKsKZjhO9Bkv/ib8vOreox9weXDF8ff5wphxPUE8B1RsP9nve+GyAkhV+4trirFD2K7OAa3xJ7mOAKm4owhpr4bZc/xPPzMr/LbGA/hBmBPWmvaYZ+YK9xbt0HfWCGsa17NXGAvCcT6bKmDGv6cFpABi7BmsYKxrIhPFM6qn3r8IJ7759yLvh/pF2gcoHicnhHOjOecHHyUGwZPJ5YeenEHwK7AY5PRk27Bss9ZnJPS8/mMBpoNWauZeoPQBLwAXyMtEFEnI5lxYfoNBijk9VlIdui6j6/e7zhhKDrcOShAlAjcjurwyVog62W4Sntbhy8ALInkgGX/hCxnsYPUhuZ3DujsEStaEworN6oHAHxFQag+3kJP8SQGXdj5t1w/KGp6NrUJ8+S5LvAt1f3IFtQgcDJmUa8uAQVGLlSKKvl6gJztzWawTpfGUdj0dOl/6jkEBBGRcUS1StliNqI1mF5/ddAX1T/MlhY4lAUJ0w5o7bcXB2nH64X9hVw395v5Y0qbc9VuO6sOyF91eJGyMnCX6CQ+L8eLWAYBSEJWHGtZ3pF/3GdPvokGPxqfz4IPlNK8UTzU45gt3QZkaAZ0AAFSJSURBVNHn+h+8MuYbYOx8QgKHJIsE7AFAXAcM66DABvcMGqeBHhYurCX6HCAGARlrCkCGqK2hc8d8jjk5AuPsWUf44RYbKAn4UN09bWsaFeZPP/iPfYxIsBGB0rbbfiM0XfMZF3+F/9O7+9lw7rE/NJBqWL7F5GX2Be64Mz/4l6Hlhi/GOdWehNRPTiDAPGDJ6QVO7w+tN/9a6N72Pb0eckoBABj7CrI8bl0/JHi+LndP/WLLRz4TNFsBXcwTOvluUMzoqqqCrn61ADwcByTg7kJRohCXT623W+mpA31OcuhK6tKlVXCB8FTGZ86GrOMo+up3tnoaoKjaPvevXs954ALa5RyEY1ioUMAT26u2OVH4iBcumGr7DG1i/xhHNRPyhYTz4UR9ZV2j8xEdnMCfQfiT/tB+HP+74AqZeJz7cxxAUO0H73V4fC4mCn2DxE32Zcjkb50etOWKuZh4D8AKczxxDNU/se5wb9awOresYavaJankQ7ux1r07/upamySu99V2OM49AHccp998Vj2OsMYGkvqQMdFuIh8gNXVSTlNNnkU5OmRXT84ouOzs5XpaXW/lAnk41uPq1PuiztETPU/qUlKNV90TCzxKaZX3vxw6n/3j6Cao1cMBbgA9XWMNwcpABBiE5uKqm0Oj/obICi+GJHQ+V/2pzeZtlYC307v7GS3isEEBUTaU5XARVCkPygoQQeXyHD1nx/kVuDloF/CGkgdwmYAqRZlumqk+zxOAS4WOJ/7IBNj+41i1BnzuuEsPK5hASW72ikCW4Bj5c+l9hLIF5OEOBPhhTQHcAMrIsQSQJEcNifMAfQNH33IoOjwViM4o9YzGNdRx1AAP19aI7o11hNvjtqpNp+0OAgg1Xf1pz6fnTvc2T2vfywJ0+z1vEG7JeYSLCbfVCFYO3FqAsMap7heZqguL1IYU9UjnKQGaw7p2yAT1KjgBTPAbavAjIMf8Qogmqsx1wKpf3HHBesZ61kYXnvaUcyRhsVO/cTeyJ/jb7kEBI+5F4kiDIu0x5g3wiJAx3AT2wb4w3HHKHCYAtuuf6TkQAJxfuCGS0fXC6ug0DZoT86UE6OunLzB/J1rAOt1nIstwowEeM61zdV+BL31ODiTn9CETtPoO8CTtAaRtQBIpALASuhbe2cOO8IMfB/Dseetx70fAOsCJvpL92+477T27fjUniVyefOQBEMLXh+8QipF/q+8nynuOV46hHJe2ZEJrvs7uI36iJh6fKNXPq22cLxOPnX+Y99Xrq1J9/0HtnS8Tz73Q6R/UBgDkC6sbwte3TDEx+BuvdV/QTfae9i/Q1vnH/ZpwrPr3+cL9SSWAq5F8SYe7h8xT4pqJwtvzP6sKn1fvzcM01q5f39Ac/ucbp4Qf7y+FF470B+w/1csnnl/9rCr+bMLx86V63H9X3idyYYEfQuhzzysPhoHTB0P93JXOBow1hvIOuKLgpqA0+1zMscVPxHA36rHgLN4k5doghVoyARWCKWBo+qf/fmi67vNOoIdLwgn1pABRpLioICmTfG9Iipr8NCRWhItCpE3VxQYBGAABgbRly5cEtO624qgWyUTZA0zMRSJcGRcL/A0sJVLmKMWWG79kaxXWp8yUuW6TOlvl3c+FXoEfXyPli+WL87guRjnBmVEbAiMGV5oj2riU2PXVOEX3nmtggZXEik/KFQsb/BTciCSZBCjhPnHpCc2P+8IvmMaIiwpwUlx7u91BlOLAIgOIghsDEGnQsayuJyoJ9w0gh7nChWMX15jmAXfkmB7+pIRdeb7rlM6PtbuwckAy5/62DJ3WWug8CM+MlazWJAfkfNw7+sb5cwMXAQLI287UfUFRb3VvvoDMAXmeyJ9TP2u5AFk+9L2z1VYc+jN0+kDcb4Tow4sCDKt9ABvgyOsisAMop28DpyAi7zAA5zgWJTKHN6y+RXO+TOPYa/CElcYlLJhn7eHMlAXeG+wLLIVDWlfvf92TBIhEiPW+9YRdtCkBMABpmWK9WDO1Jj1vPBr69r6se820y2u41G6LW7/mlbXz3tJ65Oav0RpdF5qu+oTGvC4Ull1vcFd2pB1Fg6/3Q4HXOpFLykfeBfbTCtmHsYYQNv9RlejeqgsnBYCI8vpvLfw0Z1K1YVgKZrKmmTw/YBPI0R/hpfu5FhQL7p/j//XrfpJPtc7Qj3mdlNEJKa3ZVjQgTZ7MIwkXd9RcK5+hs8f0vhCys1eEsz/6A4Ge37W7CWXgvEJSqlR77976QBg4d0R3G7MSx7qCO41z4MNgueEJGcuO+TNStvkl14SWzb9iYHDim78bmjbeY75G59YHQ/erD0iBD0kJ19uSgJYFDKFPyNETUPxSipBpZ3z+f3WfR3o6BPS6rIiwEJ394e85lJ+xAe6sMD02Kcpp8z0H8Gzgu/Tp6R5LhN2BlynwbrBOmbNycp/5Ro5c0zhxy6EUh7rb1XO+y5SWEAiSUgb8FJZcG3p3PW2rV9MNApFS3KODJa1VyqDKEXc6D8AZrSADdmkxpyjys4/8vto6Y2tIdHNVnwAm/G7oKcSZqVlHAQ0O0ebYCFY0HWcduE7/OkrVn8XrdFO99C9g84JSY+sVeZvgKPUd3Cbw9bbBAG7JoTMxNNx9U/vm9hSatP96NM8dAiizQ+stvxatOFoXiPdYTdiTgHKIj+ZAab1scROgwo3YfO3nDNg6Xvi2xn/W1rMx9RULFnsst2iD20hrfSmi2r3tYbsDAWisL+cCwgBqkM3ZH7jUAJveQ1jBNOa81g7yMy5K1pN8TYBeosoouQHQhosGdygzY5EeApbZ3QZviZQGbXf8NZO146Qmcin5hbAA/TSChaKae+ejKlV323+vYXJbuECTeX/cVHY3frSX7udbpBxQUDxZF1ffrKfxQwYxhGxjBemX4iIkmqfwkd6z5k6gAMkNgxLjRx6XBU/nuETgtmBJaH/0DwWK/l9nFca9Jj1nBQ5vYtYX/48w9Z6/41B5ktk1XXO/74dSgOwKEZpIqJEeFPOYyaMkzAMABSmc0p4XrZxTPOE3Uc+qkosI5YwbS0/5+sAkV0jEKMq6Jtw9Mxym3C9AgwI3MbbUJWAixYZrRzAf10ttKmvFCjgYLgF6BNx0PJKoL2ezMlgipSiDcUggjiSDMZM0gIWw9hmf/4dS0JtNYMYdmCXMvVLignGRENCARMCJHEy4UnB1AYpQ1iYVYwFh3JmM3TjwlrAs4I4BSGH5gKNzwT5rQSIpG+DI2PXCwgW44XBd3TgojPAJV7PABGZXz+8HzwP9BsgCHrDmQaLnXrj3clpnSMFOUyCgS34iapF5b8xeblALmRveE67NhnV3ej2wEgFeGTu8MPoCCMLVyj2cR6l1ZjymOWZ8zAd7kgFgQcMC4/xCfSXn9YG0D/ncVfq1n5lDgEzzpk+7Ejx7Fgtd44Z73CbEZrvrKKVhDhb5sfbrs9Ew4mK4p221InkkUW5YOCFCQ3pmTABALFKj+q6lBZJsIUvkkpIAoEQSSWTyxUqwz/wTeA5YJeDjoFRR3hCEAQLFFZtt6odEjOKrheALIMKiIeUOQRleBEqrR0/VKB4Uq5/Os8WQX7zJwIZK47nFG6SMVum+A6HnrR8LLO3zvXCnpAtkQk6FqR/7G1aYPa89YgU8IoUDMZcnb5dpOLYzZGcsDk3X42K7wk/XVspSKLYkYVmQuESCQEVm9jIrcxdIHdZ9t/1Qny+y1QRLAcfg+2CtgRtj7pDGCcCj74R606/hMtFP/Z63iwsgQQBBwAIODqAhRjrVBgi6TRs+EXICgrbi2LU05mzMJJiECwPgwa0F38T8E8DljCV2sbj8RZ8AlUFlxTozpPHiElTfDZqGBhzuj0sMRX8xsPJ+qZxL3wEYGrvnU4AScS20i7kC1acaAUlb9dQf1pYEj223/GoorNwiIHdMQGKf++5XxZoF+LIbkzkpNjkhIu4xXHr9B1+3u4k1Nqlec+PoK4EI9wUwpHux/3CPwt0hU/eY9ibgs+nqzwg8NUcAO6Z5gkck0OM5FLgy5wqeTl+v+wMQY//hDmQpId8PUCC11BHnRfes1TrQX9oC0JC+gLWGM0a4O+MHgJL7qvqd4vswoGMAOUf2XXIfJYIkACiRRBKZfLECHdFTcYd+/LvMy0gTMt46y1wIIrGIJII0DG8BErO5DLufDwMCITztojCJasHdhfWk6brPhdabvyalc5/zyjRfe78Az4pQWH6jlEDkj0BeRqnBhYFQTfI5wIqzEpdiZFN574tSLgNS7iiSnJ+msQSh5LBWodhQRGMCWrTrfDQoKCka3tMv1AsuiNzCdRWrTip0b/9+6D/6ltrM28WC4uLpHPI3PCP4NpSoaFx1S8gvvc5EYCxMeYG3ajjzuOLCIoISF7DBIgHQoDimQ+kNIAajBSVdb3CJNiViq6i5wHqDywsQifLFgkB7tEGpDCtojRGLFe4WLBNOCJlKCUzFyvADx98xKIDfAugEXMBPwVpG1FNdNu+6Y+pI7O9PLYAjgN1FAJXnIyaFJE+QLV4L1jvqC05N395XDYodXp/Oum+sV6w2n7ZlBaDiZJa6jaMStaa4ySAeA1JjigKBnmGA7pjnBosYqQ0AvLgt66fON18KkGKrEoBDa9J38I1Q3veq193zz57RfGUFpNNT5xoU4QLtevE7tkzBI8KdaFI5ST9rNf/q06j2Hlw4XJLZWUsNNmkf4MTYALz5JZu8t+gDY4eAXs06jeUykcuTBAAlkkgiPxPBKlJTV2sXC3W+yIxbXHVryM5cKmXxmkBFu4EOBT17Cfnd/6pdDnYr6YWlp37emtD7+o+CfqcMGhxthPIWcEF5obSwCwydO2wlh7sCwvNgJadQesp8Z+ItLL1aCqTfn5MfCCDixIBnDlqB0T94LXyGwoE/g5WgfvpSK0XnpsECojbRnoA7rDl16Zw+j1yZjqf+c6B2Fn3gGLwmFDBWAMAZlgVcZbjDUK5EOTkrsjCPibJnDlnJc8yWI/41kBT4qc8LbK23giNxIMo1QiX9v0ASEUXUm8KNxbxgPQCw4X4Z7jprxQkAgKSLBYjkfzUjo6Fxwyd17VKPH86SI/Z0Dd3g3lhaXJ7kyA5nKy5L2QLcWFOKm6KYP7zEnr9PLgZ+qtcAuNy5Ov+N6ysW1u00mAOwOcJQ+4Z1oK+4qOqnLvSY4X8ZeGZiWRNAHXuJ5JqsIXmAqskPmX9y95AAEhDL+x6D98Mm4+Pmog0A7+BpgWdC+gUahwU64T4Bgswtgh+mfWIOmfoO4MrOXenkn1ihAN01qbqQErCxVU9rBbjDsoSbjoK+vGfvkcwxM2OpI+kGTuz22gBmu176TujZ+WRovelrBm0Xn8tEqpIAoEQSSeRnIijPoTMH9ONeH0mhUqyE6jasutmh2mUpUJ6Aedp1pe0aKXwBJvLsmBgqZUyEEBYaFA6un7FRMh4f0dM+2Z0POHuuk9ZJOYxKwZBNmOvgSTiqLN8gkNSoh2s9WUuZ9b71uAAALq8bQkaABKCQIamiwAJKBoCFZQBll5VShGjrzMflbkdxcR7WFx2WojwXSu+8KHAUQ7Bx6zmJooAY1hM+Gzp7UP8CSMouLwGIAlhwH/hB7U9/w8CCBhmXOhFfuN0AF/qb84srbnRkFrmSIP1ages+6YapBpQtN3/NFgFCsOE5uYgp7hiBOIMhwE3XGWcLhmsCuXxQoJGcQtF1FMswQKoeOH3ANdNQ9iQ+LO14wlYGlC3usHifdrsLTVY2NjFi4o93lW/1/SSI59RgC9cW5GQBT60XVj6X69Bx8gylAM64kbTnnCtpoN/RcVgbsQphCcRlmp+72oT7/KKNAkjLvUdHBBQp1xK5P0T/DRrIkjOIciqALEe0ndxjwBSr5GvPqh+4W3FlMde0PzYyYOIye5F5xxJnt1ZfZyiuvk1TUydQ+ZZBL9Nk/g/j0HjY//DCiOxjzDxI0Beiwxqvvs8uWixIuYVX+n69r/0g9FPMdWQktN74JYPtBABdniQAKJFEEpl80a963/5XwumH/kVIt8ww5wGlj7tiQICisORqgyFAQnraAimglI87AoekdVJWY4RQdxy3IufJHUVdfvsFPfm+LcDUF0q7n7clCVcCriKUd6wtdVYKarmf+AE+ZCimPz1v/Cj0H3rT3BesIVhxAACjvRVLkPqDykapEF5OqDjRUAAsZ08WqHJkF1wdKyaiuQAaAzoPPo3ADZ8BQKTscKXgKkFRwzMCEI5VQtU5Xt79bOjZ/n0px2NqTopXypJ+0oa1osAFEUMoM8KfscyU9m11XbGUs0qHkF2wzuHmWCFQ2jGJH8q7z2PBuqBO6qW/pcyzM+CkHAmdz//pOP+kd8dTmstnBeBecJg7n6HscR0y96yJ+wMw0zw7PYDaZ23guVDXCjcR53BvrFUQnSHwXljo2YcRzYnnA3dbVOxY/bify5DwqYAZlhUI6XUCM2P6sC5d7/4Chhx5p73GPPP5MPOi97RHBFbQOJkPrIGUAcHyg8XOEX9LrzbwA6jaKqZ1wjpJe4TGD+t95/N/5lQPLTd8PjRt+KT3BSDGgKsoYKa2mjZ9OqQbpzkaEI7YUDvfiVM+B4BDXzi3ftYKW4jgZmFtoowGn2O9w72ZKrTaAkjtOjJI91F9HuuSrm++5jMGYNV5SuTikgCgRBJJZPJFyq/92W+auDwg0AF3Be7I2ICeiEvdVuiO8pIyx52CW4InYsRh7PUFKZpuKaXTJhEXFm9w9e1egRhXlheIGGk/7qd43BXkeoHHQ5SMFZnADK4P3FgQmQEG3a9816AoljgouU+AHZQJliOsTHCKUJp1ZKe2cq2JIEwKP2YYpmxDKZAfyIqcLMYaE9YkFB9ZjzOzr3ApA1wykLKLUqC4ZGo1LqwMhL53PvfHBm+aKL3GpMAi+AEsOeIMZQ/YGKYUzJi5RYyR/tRobhxyD0AiSm10SIDulK0QAEEDIFx2kpHBkvpMAdQxW+MAiXCgDHAcPk/legCOTuH+4/9OfNESoj8EILCCDJ3VXGs9GR/RTBB3iVxinjJTF8X3mmMDl59UKoBLA/S9yPlkYvdQvzBhnCO7FOsi0RngxZrF6MGYxwd3KUCU9Wat6Q/nOWouh2WQIqqjBofsNYAkXDAATOQ6FQVIqD1X9GcAWMCKrY56Xz97hQEtACurvZUVeAG0YiWDj4QVB8CDBSq/cL0+y4fSzqcceUZ/TOivTRtsp7TnALFEFxJ27+gzjRmenJNDTl9kSxzrm9d+iolB/ySOEWuUQFqzAFh0syYA6HIkAUCJJJLIpAvK59yj/y4MdQo8SMHgpsCdBL8C5cDfHfx4C5xAIMYqwVO83Q+6lnw2KCUDj0zBxTgRcqtgISGTM4oMCwuhwDmBDHgslAcgQaIac1tOsidliQtuSICJ8HB4Hs57M0VKKg/XqNf351j1SRxlgqKhf4AJQqRRUoAmLEdYAWwZ4VwULWU09F+836iV6UjnSd+TquydLz8Yul74duh548d2JdG2wUVEHJW/JSh2Irs0FkLtUXoGK7oH9yKBoK1axRaNe62A4yxzTUi4SBg0fdMJBkbMAYAISwJgkigmLGDj9574Gkc51X8vJDrGWuKWq6O+1hQpeAFbgTHmyTXCKmAkYKkQGGHdgwDaRQWgwzxOENYYawdRX1hhqP7fsPaOULjiWkw7ahcAWuukgFT5h8ScZq6YcwFq3IvsNZPA7RbtjntL/QFEkZOnNpONN5Pg4uQ6LFq4Nn1//WeiufYZ8wfJHIsae5K24BqxTpDEKbaKhQYAAyBhLqppAADk5P3BgqnBxFD2Ypv7Qh8BbQ1XftzLQKoISP4AYdxhAB/6yx4A7A/oIcHWI+1XuE/wsNiXztgt8Na47k67xxK5PEkAUCKJJDLpgpLA4gIAQIm78KaehlFE/cd26Ef8kF77DWhwS2A9wZWFFQgF7Sd4nvQFSPiBp64SXAyUC7wKIp8KizcaKJFNmOrrab14agZIDald7kWulNKuZ1xqABXLNQASZ2XW03WVn+EyDoAeFLwUH/dG38dcLzW2eqBkrZCwuqiPrkMGH6hiYRg4ClH4afOMuGd53ysmdpP9F1eHgYcUmxv+IJwhAIQlgISFgB44PsPdpzwHdnvwmY5Txwt3C+ARLg9zgtKmHhmKHQWN0iQfEf3FisVakJlZ6v5dvGHw82FEsCCVUjfHDLwo5On1grhrPhCJKuGxxNpbztcDCLqI0B4Ww4niyDr1jTHRVtvtv+F9BLjFfWp+z9iw18f5jpZv8XoyRhOLNXbmBABiAKn9aFL6cOTZAHSI7MO1GcPUBbaHB+2qxB2GNQuQCzjBegeHy4AZKx4kdIEk0hhgXbKVS/NhN2bFqoN7jTYIW6c/rBtEckf1CaBSqw6yPgARCxH7uE8gaVTtYvUCYDp5Y8+ZQI4giM6Aq75Dr3n/Yg21FUr7DpcX35+GVbdoftif+cosJnIpSQBQIokkMukCIMBcP3hyr5+SUS4oAqw/cCMAQPAhCiu2WEETwRSJp3oqhguEJUTnATBwI7Tc9DVbF/ixJ/cJytBRPtMWSMG1myfh+lfHdrpkBgnoCC8u7XgylPe+bAVIbhe4SCgjuy+mL3Q/AAv0F6WFYrKFpaE1uh8EqlB4kFW5bxYFk5Zyrq1xNFas4yVBWVsZxpeBgpVd5PPgIolY4wMAR0XZg0xI4gfPB2sTFh6yPhP2j4JH2ZNdGIDIeWUpQsaEMi8f3ObWsWY4mR7gQ+CEWmi4y8yPklJ2XypjIB/QuMQOfoDEYx6fXUyEkkeLF+UlyI8DcGMtsVhgTSFppcHPRdulZR1nvaui/uHGQrx3BCxq1A6Zmofbj9gylG4iq7iA6ZnDBidkHAfokD0cMIZVrijQbfAiIEO4fGHljb4X6wuQTQvQ0D57FDDLcThPfYdedzQXcwwAIqFmbVbjExjlOuaNuaX2HHwywBvu15GukxHsdp/xfqdPgB76wroxX4AtQEzvzidskYsRglN9L84B4BtUq5+4OQGZFKsFtJEKApeokyYKyAGOAHWMjczkGe3nukKrx5fI5UkCgBJJJJFJF3grlATAFQS4IEuuFfzYiJRHh7k0+eXXh2n3/I6VAMfMx5CCNc9B4If3KFAUbutNX5VCaNPhWrs0hokEE6DCDQC/B7cAWYGxvlA/CRcEbg7Xt1p6rV0Z+Suus5siTVixlGd27lqDAkpeADaw8qSap6GOnRma8gUZPZ0DJrBM0UdAF0/YHpPOx1IEZycCtnfD1j0H/O2/mI+LgwDGzfm4fFDCWDhw8+WXXUdDIb/kanOUSCMAEOp84VuOCLOliltLaVazIpsTor4CCPILr3SSQ0cmSREPnj6gX/1UaFBb1M1yWQW4MAIVhFZLW9MZvej5xD5X/gaUAkgM8gSAskUDHixR3JcINEAlFhL6/R6pvq/Mz/ve+x6aAyxCACDmEzL1yLAj1OBMEe2EC3FI4IJMyYBQXFC9O5/2PUcH+nR9dGMBsOFqAXApVcE+AnS4WKnmAq7M6OiQ54X7ki6BjMqsdW7eOnOAAHQNa28TeH/LUYwADT6H0A4YYu+wHyl6izUHPtCg9iR7CQBOsVt4ZXCI6gXAsdCwygAh5syWPdxrAmIAGPYA+817rW12tPwIpGIFI0iAsbKGACbAOq40Ivrcb8qvaM7MATp/7hO5oCQAKJFEEpl0QUGibOz6kcKk3hdPzShJ81saplh5xSffTQYaRLeU9jxnSxGKFleOAYGUDU//uAi6yRn05qOhd9cz+sF/zRYN83H0FM7Tul9SFggROgAgCMqEHhPKTEI7lCmh9ShB3DUksyPKzK4TATaUJVFgVDrn6TwWpdwVXT7njljBu/gn0UJDA9I5I9H9UwENKLGJEoFQ/Cz+f1XhTxCDAL30L8AP5YZixKIFkCQJH9F0tAW52CHU7Ud8rq0lAoZwb5hb8tNA2KbGF3wT3H3kP8L1aNAmRY3i5RzWBiWPJYjEiXTBFh7anOiWcv+0Go5K0/8ELDgO4EJhMy+2OmmOOOYszDoRdxUWPPYDWabVcKBwKFYcrC46ENuXAAggIXvdtf4mLQsI2NoFWBDwM39s+mKtTdF7CasTxyh3glUI5Z9pm+V5ofhtBBDDBkRk+va6Y00SCAcgAxrH+iml0W9yO3l28vPXG+iWD7xinhXjYQ8QHWfQpDV3ZFar7qO5c2FUorRaZxvwkxMIbhmg0qBM7ZLokmg/55rChcb3QHNJ9nL2HaCO7wfuMCygWIOcNRqrloAq/KHubd+zO5R9UZttCG23/BW7AHHfcQ6WK8AzY+BBIZFLSwKAEkkkkckXKTrImDyhOhcKXBHzIqSQpMBHUTpSUJkZi6WsMqF7+w8Eap7ykzZ8lYgUCHNu9NM2P+7l/a9akdjFgHJMZ0NeT+rmUGRyBjIAK5QiSg9liQLC6sPfuENwJ/QfecP5g7AM4EoDNNGPajJCLCYmV+upGmXZ89Zjvi8cnBgBdVhKDK5Nzm4Jgw4pTbsspORj+DdIQv8z+OFtxTrE3+cL4ELHIPui+KPCPhutG+eOas4EhE7tdTRded/WCOCsuKXgNQ+URCiuvtUghPB4rDLDzLPmm6zO5T0vOl8R1fHtkhLww0WFyw8ABOGbcaJEefkzyNTqSwQ+6l4650SMWNMAOgAfXF9U4Y8lNSIviGgk8i8BeAAVbXf+D6FB4LN+7sowcAQOTJ0LfdJ3LFQTAVCtjhmMaf4AleZM1QCKqOE136HkWLJIKjjS3+15r8NNKTAHGRpiPeuGy9CpFLQ+zuRM5N5InFfKeHB/ACQWJaLnAJJYAm1Zaj9qSxjrSIFR9lnXS39hAEJSQ/elba5A2AIB0pl2N2KRA1jX5pt9LK85Kq7YYgCNew13FVXhXZWeudPYcUMydvYuYI2NkV8i4E2VfwD4jKXeT1iwGAfcMtYdsMPcM9/UdWP9Cc8nlQGgHfBDpmqdUJnVRC4mCQBKJJFEJl1QvpCgUXIQj3HFoCD8pKwfaH70bTUQmHECQCknR3xJeQJCrPykCAEYTpKIQq5YJOB4OPpIwIUwbHNPiNbRjz6uKZQo1ieetHHJAEgIQQYcEMaMq4B7VUtkmAzdedocIZQMT/woVwBR9ysP2q3haCApIiwlKFIUPYkJGzfeG91HUmYoV2RISs79NQLiEyOhcTBhbTdB6C/zhVIkozNjw6pl8q4UHP1hLIAg+oT1CWAHMHLRVYBQuTP07XvZ7XEOStxWK50HwEwVp3h8VFGHywRoIDM29435fphv1oBEj4AkEkOm4rixzGiMzDUgs1/AAZchRGwyapOtmHMgiRORR/FVZ73Grdhx0sAJMNV/aEeghEX97OUGoljvLMyNXgBKhDVizlgb7sdcpxunO+Ej64YLiEKnAA0DRo0BcOFrK0Au0zrXuYoYm618WGkaBMZJeVDhSAFwSWEA0GBOguaDEiC9u59yPiQsZywfGZzNNervMXCEe9Ow5g73r/z2cxqa9gT31jqlclghm9VnzVldWsBH859vsPtyWPt6lP4JwMEjArzQHsCtuPyGUK/5JYs0YfcAMeYDvlnPqw8JwL7g9hkrANZWpZPvhH7t81STgKiAIqRq5hYL2flWyEQuLAkASiSRRCZXBEQ6nv1mOPejf+NEbWRDBhTwtF1bkIKQkkBREVo+cHyPf+xzC9baimGeg4ARICOSQaVaIOpijaj8qGNFaLwqlnBACQFMOAJYGDi9324fzsfdUaPLUSgoW57SUehwZ1D2PIkTus5TOpE1LZt/xaADPhEuN4jFRAXBv4iJBon44v7RKuHs0GqHxHW4WrDWYG0wcBEAsUJX399VRe5l5VX5VHNVWH59qJfSssUKN5vmySBPIAXFDMAARBLiD9+jroB7hQSERVuNsAgAgAByVAIHQGEFyalftImChO9jwfqjfjpMX6DBczBAodOMQWS0Tug8zR/3sDtKY8e9M6h1xMLWJNCHdQ+rBiRxQAqJFDm3sGxzoN6V0xioT/1Hd2iNGn2/mP26N7qAcIe5SnxlXTUlLgMhEMj6YkUix46tPuoX4LFGYBjrHK6rCDLS8VJd63EM9Tvknzkj344BSG+7S0mYQ9N5wvOMlYV9CJ+nuOY27aVPhPwCAWSd03Dl3TGtAnmcBJj69r+sfYW1q83TR3tweyCik4Cw/cn/FEo7nwzdrz8SSm8+blCCpau08+nQd/gN7YWzBvdY2/gOGNAC2jRu5q5h5c1hELDep72k/5gj3MZER+Ku7Hr5Addcc16nKoDWngFwYhml9tu0e3/HUWBYV9nXuE8TF9jlSc2K39tXmdVEEkkkkUkQaaXDv/flUHr7eSnguVLaerIVmKBIaY2AQ8Pq20PDVR+3hYBziGRqu+M39KOeDqce+McVErTawRVjbayXFPe4tpMCmH7f37fiJb8Oyg8XDq42XB5td/2N0H/o9dDz2g+l/KaFnMAACrhp032B5IidL33HbffufEb3xBVRa4Az7ZN/1wqnX0oM3oqVtUAaT95U8yaknqd9FJWtDlbiMVSeJ2/AEgoMiwOEWXNcsKSkBFIGsGoIbqEMGVJF4Mo0brjbuYlwx4VQK4D2otsxj0aKDmuUtHm8wHMhcEg/9JlzERkcSuFpfsyFEtgBHLiPWHeGouXAri0dN5A7T7gPLkX/rXn1v9YMsc98hlUKF0sVaJEwELCWapoRUwvonlj30i1z7DKsERgkP44aD+WD252qAFcSVhYsRE5TIEDhvkvgOI30Ah7VP+2TVL7FAIi1x82Wbp0b6gEe+7Z6PVxWRP2yhQowlCk4qpDiuuq0LYesAXwjF7mF46SxYBkCLBSWXue55XrPlT4b7jxjiw1lJ5hn3F+nv/vPdF6TgPVMAaEWzyEZwrEuAYZwi1aF/gAcbUWrZT0E3LRnI+jRWjGX2ucNAl7FNbcHwuQ7X/xzrdFgSLcBdj/mRIkuYUJfNUeAfJOpZy4JfcfednuQ4osCT+ydlPrFHgDYM0/sxeqcJnJxSQBQIokkMqnCD8rBf36/nrSX68e7wQqYH2vqc/XuftbJ21pv/TUrJ6w4diHoB55ioj368beJHw4Lir0CeGKriP7V/6YKrOBOO/29f15RohEcFVfoifi+33VUEFYo8skQXZNqmOYsuViBuklGePitUNr/iq0pjWvvdN0rnpz7Dmy3W46n8xohALhKWCyqmX/JAwMgQEG5b5V+ZQTmsguv0rGYJdiFTRmX+gXQg6Q8cHSXr30XAOH2qdfc3OI+YTVxUkEUMWOyVMd9ntSmdHnlmPphsrjnCzAEWOJvH+T/rOj5C4Wanb/e4AVr07jQJ53QtOGeMKBjBpX60Lwl1sPRZoCutKOgisu3CPycsHUKQNO19TsRaOlcLHxwZJqu/ZzG02b+FmubkoJ3HiKtNQR1rCu4wrx2+h9RW/CIsL7Fz+BFaZz0RKABgCV04ftow7h/8WA8D8ucuTgNbW4LkEI02Rh7CdAICMFKeGxPqCs2GWCyHqxpYek1obj2DoMXE8C11vCQiF488Y2vO+syoIh7cD9nkuY8aodVwK2l8o+7xhjYI94nlfcSLGKZtvn6a8zpGlhv+sLe5bqeNx619RBXHjXrGlbeFEp7XzKYHOo6G3q2P6T9ucAgqqBXjcYAgKbEDEVbXfqFfZDIJSVxgSWSSCKTK1I25x75fbsbcOPgYkLxplpnO8stQIOSFoQOw5txqLlABpYSuBlYcdAZtqCMa5SqRCUCUMBFQF0wrCBYcuBS8PRPGQsTbtO5casCygeLUWbGIlt7ILTSJzgYBULLpah7X38k9OmJHPdBWkp0VE/l5l2o/ZYbv6S+f9qKFpcF4c8oSbpXI0U5goWoUtgVZeYSB7Ys1evJfq6UZ85ujdj9OCaO43qifhXuJPN++roi2PAJPim+JPSbrMcAgVEp5rpsg8eEW6r5+s9XSNjdgVpklKIAZLbd8quhQQAvQ20zAIbAByAAUGfLiq4lLQA8IiYdt5VD27FkqO/1s2LeIywZhUUbQ27eWleQb1h1k11IzsUkgJlunuV1Q3GT1qB1y68I8O125Bl8L9yCrs2lOUNBAwJwwTETHhOgTfPuOlcGZnCo+AerVQTIlO4wX8lcGMpSsD6VF2U9Bsp2M7lUyrGdoV9glnp05N2B2wXB3tFYuOJ0fr32i7lK5OHBjQpAGh21RWeo66T3DyCEMPeq2xRLjQGY+gXYNaCdKF6z+Oe4TFhDxKRozT9lWug3IDMza1l0uek+pD5gPSn5wRrDNcPqVt7zvPtZmyloTfRdwV1KVugO0kAccJJIauCxrxK5PEksQIkkksjkiX7MUSAnvvm7Jg9jUUjrh7m889lQW2y2JSJLdmWBHUinZx/9N37fsvlLYVQKqPvlB6xk+g5u04/64ahMeE38lZKiRnHhAhkmFB3Xjk6y4tZTPy4puC+0W1Ofi2HGx9+xgmjSEzJEaQqjAphwk2SlsIek5M58/1/ZMhIEpmpTuVDX2Gal3nL9F0JhxU1WgKU9L4b2x/6dLRfc15FAAmqQa3mPVYAx1mYAQtFthYsIEMg9DDqk5J2EUOeS8bn/5NsGYmQlro63pialcfIUP2ZFjGsHcitcFbhUHS9+O5D/iLBs2mu94zcNJHH1QIJOC1TBc4FgDuCp03lYb2o1H7htTv7x1zVXWguB0Woemd63n3WaASKTsEqhSHFxcQ3rimuP6CRCtLu2fc//AnbInAxPCPAB8APoYdmApwM/yekFcB/qPIflqx/M7ejwcKjLZEPrbb9u3ldp9zOxwK0AC/f7yUWb5WJajbYBn9qDJgtXAQOf6T1WqFQRAnZRwFCAFGBqi9jkC2AW8K3NoAeGBaHhqrudsoEcR1jO+g+/4fkKApGUO4GAzX7AJcc6F5Zc46zoQ92nHG2Hdc68qkQuSxILUCKJJDKpgsWAsF2TiSuE1Sl3/61QWHp16Hz+W6HnzR9L92elgButULEOdL3yXT9lS/0ItJDIrt2Kxy4NiL4CLeMinTU2IGXaOkdKlRwueiLHHSTFhdWJmk35RVf5hRUDqwRlKSidYCsQQKG73fXB8lL8+UUbdfzlSDYdpoo7JGcikmIyxjopd+4BuXi4/XjkKEmZA9SwEABCHFWGpWIElwjFVsu6F4qqWf0adcRPrNiNnq2zfkYBc9x5j9QWWtv3yzbaspJunukIqvo5K0zUBTzw9N/z5o+cZZmII5R20zX3OQILojL5YSAok68HsjPupsIK8h/BL1L7mttuwrrbjwoALjRgw+oEaG25/vNSvAelRKc5i3Jhzc0GbAC8/hO7w5BAXLpltl1B2VlXBPLysGa9mjdqvgnBGnCx3ihxovRSjdNMkCbEPKP1MmhSX+CpEMnlXEVaDxI7MpeQpm35q0bR/UQCqPmgF2BH/yIAZ7aN1harDPcEEEOmxqI33Ivbc1jzNM/riaXJbUyW6N7sR/I2zfziPwwpzQ8WUKw+JHTMaY4AkhTCJTM13yeAtonS+n64qj2EaZ3TsPpW5w1KwM+HkwQAJZJIIpMquIkAPgAYfo5zc1bbhG+yqX7IRzpOhJIABy4JQqnJlIvbgvw6JDvE/YSyHO3rDBS/hNPT986L5kqMKy+BCgAJ7ilC3aufoRhi3aRhAyu4FrgFIDP37d8emgQkAAdk60VhYAGBK9T54rcNBNBKWXITZfMhN3eNAAfZknsdAYXycx9GhsKggV2DAEyLQBdAIqXDhOETrcOoY4VxR4QBiNSGFagkPWWOXUZEEkFabdvyJbsAyX9UXHWzwMMtwWH8uoYQeUBK6Z2XPEfkAaLOGQDNJSh0vOWGXzFQHBMI5Fz64ir43ecEXPZ6XgmhL+18Jpz74b82yRsLGTlrTPbVlKJI4ecwztratIuPOjy8bZ4tRGQqFhJ0wkHmwVFYAnLkbzJfRmACV1Fxza2hsGSj+9Cz/WGdR8TfsO/jcPymaY7UIkydcwCGZDxmVbtfecj4wnOlfXJxuQAQMbg5z/RDNBSf62MAp4Gg1gfLHmVGAGN5AfPCFdeE1hu/assZ1fZdKkQAA9DetPEeu6ecnqGyhj+1CKzXkZpg+iLN9Rf1QU04/b1/FgaPUrD2de3PPV5D5g/XJS5DwCxkeFysQUA9JrsccLLJxg2f0DH4UueNP5GLSgKAEkkkkUkX6hORDybTPMNuImpydb/6vdC39yWTjO3K6Tnj5Hw8bZMnCNeOrSeDRE8Nm6uRW3iVo7cKesIdlBJ3zqCKQPzNTJ0ngNEvfTJiS5EjttTG0DmBKQEsJzScszISTaVwSYDX8/ojvhol2LvzidD10l/6yRqdSg0weEkAKxNRs0U/VTMeFKmT9aHUB8t2v8ExItIMAxTh1yZLS6lHS4E+1DhQ8o4KqlgP6BP3Api13vgVXT/V5xBFhjsDbg0ZggEWFDcFWEGgJs/LwDHyvkwLDevv0jhL0nlpJ/Yb6o7cFwjEzDdh5OaySGmTboDcOX0HXnUmYiLzIq9kivraHwqrbrNlhqSJvqb7lBT+VI+5Vn2mGvqI5hRFTPFT3DK9Oyg5sstkceYaS5GBBrwVAYiubQ/bCshngMzma+4zDwdLECVNcE9ikaMYbUxn0BjzG7FOcI7YAwDJsco8TgjrNm/KyQ01pyZ76xxPrQCg1ocs0eRBwr2Unb5Ebbd4T9AP9gv3w/KYW7hR4PGX1LfPCARdE+pJcCjw23zd5wzK4InB3+Jaqv1Tc47SIe7PJEhu7sow/b5/4MhEivUSJZlqbA25RVdqL83T9+GE+t5sly4WO97DlcLNSKJLxszeoIQHeybORyIfRhIAlEgiifwMZCx0PvvN0P7Uf/bfzriLlUFAA8tCbskm/9DjXoCbQ7gz1gvCx4dOH7QbAlCQnbsmFAUKUPqAJBLUVaOE4JcYYJS79eROlNcXdOykQBAE2aGQ1z0KKzYbxJDtl0gtyiE4A/JwvxMH9u3fZiBBewAkSmKkcg12i6HncDtwjBdKhlB1AzS1T46jkXKPXWBpKVZcTubykL/IVqDzRE/9WCFoB14QBF0sOu1P/AcDFMjagAMKX5Z3P2uSN66QwXOHDFSwPgBa6CNuErIiQ0DG1db14ndCx/N/Zt4Irrbs/HWaixMOs8bFNnTyHXNuKAvCvetnXOGcNwCddLMAmBQq1jPWAFKw3WkCPg6r13zg4sOVRUkN1oacOYwH0AZgoVirM2hrPcv7thnoMh7ahl8E+OU6QGtuvgDm0IAtb1h6WFfGhusUEAbgdCV3CeR2LEfwkFhTrB85nY/Lh+K40XU1XFk/IsUEjtRf3KhYuHTAoCrTqnE3tAWK7jKH3CsLwdtgtt+kZvYeiRrhgDFnXVsfsIuPdSIrdNVCOFmChYn6dMw95HNSNeSXXGdAxBq6lIweFkgdwFj5zkDyJ68VYMnJJAXKKPECWE0A0IeXBAAlkkgiPwMZC31Hdoayy1vwY33IfAfCpnmq7dv/qpUpCh/FZLfNmUMmw2KBMAdHyhHzvjP+1sYsz2TeRVEZlAhkOGwZN46ub1x7h5/gnYsnRw6aZZGkLMXLuUSO0Q9yyACenD06lbKSob8AMawctIWFoCCFA2BCWWO1QSk6WaAUZmnnE7YAUaqACBysIgMCMWPDfXH4HyAAKKwKJOODx4PSxpqE5YIxMg+AK5QbLjGXTihRDyoXmq/9XGjQGEdK55zwEV2MS68a+YQFBesTICCH1aDnrMZKHplmgYJGR1DhNoFzg4XFCf50DC4W4ATwgvvPSp8aZNsetsuFiLfy28/bEgKpHcsVPKriihsj2EilQ37BlV4HQBvRSSZ7CyQRYQdoIVKNArOAUHI/MXZAMa5JkidieWKNGFe95hr3IfcjFxBzDL/IJHPNEdaqli1fCs3Xf8HWEdyMSEpAF84Ra45L0Hut0KojWtuplUrpmkc4Xbbu6e9qhCJAjDmEkwWR+Owjv28COJFeVQAMmJo0UXsAn/KBVwW0/lL9yUbwqz5RC4wEoYMC0wBP1p89ShV4uhD3azAwwkqYW7RJ4HOD5zyRDycJAEokkUQmX2przAOCaFytqo3FAE4PFoPyrmf8Qx4zLrcb3KC8HElkS0TGT8WEA2fnLFeDesLXdShKku5VlRKWHKJohjshJ2935NhIz2l3gbaI6qI6PJwgW486cLP1BhL2uXzE0Z06Mz7VQ/ClT4AFFA2KsbTnBSsW+EzlfS+p/UNh4OiOMIAysvslvt7lrFxMSdao7aKB0oDAFEAIkjPWFPLiYO2JhFsBvb0val461O9BK33nJcLios9yi64yCZyisChKQrs1YXaRADLh4cA70oUVYDPXLjMASOOa24NLJ4wKPNbndZkADqAPQrIUcv1s+tEbwRQWGwEgu8Xaj+s8LCgzTMYGZBCSDViBZ0VyQYe3C0AAJOHxuCaXABbuTs+35rPv6FtOXUA5ktpswX0wKR0lL4WPFJZv8TyzFnDH7NYcglulg8y1ACn9h4OFSw43UH6u7lVoMoDk/rQ5eO6oy5+wP0huCOnaOIZq82oLEOSwdoEIwCEcJnL6AJApPUEWb9yOF5aqJUgNal3cMB/hC8UVyGv8nA+SCIJYY6w9RH5hCSwfeE1jP2UgzDpiOXUJDv3rivhY9NpxBfuG+n6scmJE9kkiH04SAJRIIon8TASlViJ3iRRPrD81I1AfjB9xFASgKC1lnL9iswudogD79OPuuk5SKFgmptz663Z/cf6Y2ut69SEr56jJ+Kc2usJGRs2NwCXAuVgP4hMxYflHQunt58yjceFLKTpC9FEq40pK7ZF/xnwZKSL6A4fFRG69hssCIwIErl8GN0OgpcYFNi/X7aD7wB/KNtjlgqsO0MactGz5sgnN/Qe3+14u9yDAATE6jjMq2azACaUbABnmOAnwAeLIWQMAwRrAnLbd/LXQ+fyfGjgAjCAx08RoSeND4eJOG5HStcVqyCR08uYAEiHlEpUEf4vos/6TewQ4t1pRQ4B2nSmBJue/seKPRW9JKEluG8+7QAAgAsVOdNrQOYEZAV2sPeTmYX0AmyQfzExdqHYo37DGpSOwKgEIAZ5Yv0heiJUOgAnAApAR6u/oP/2HxQmAxueEgeM6Axy6vIcAAdyidPPMUFh2g+4zapedidlaS3hEMQQ9kseJxKtrmKo+LzI3afD0vvcCoAlr4be6BsJ4EOgkfJ6QfkAYxHlH/3nSR3zM11SBki8GrOjvylt/jju3v5LnSOvpLOW6JO7lynyPix4I1Ia/W1NidB1pIN57TiKXkgQAJZJIIpMr+jHnKbVn2/f1uz3kaC34PigFct3g+kAZNay7yyRnlJGvObrDViOUA0/5Uz/+26G49vb4Q68X4KTrpT+3wuN8Cz/4KAc0ReUzWwhQ0FIk8CoAFQZDNaPxHL94SvfpE6SqPODvVNrTC+U6fjLh2fpsXCmNX3MpiddjaTBYUb8BERCDbfnQ3yRSJBcOPBj4IQAIAJaV+9o7HJkFcIG3hGULbgw5fegDRVGxaFTz2sABYl4hhsNp4WMADtYwXD2ETrv8gsAlySodnj5jsau0w9Fivg1aBTr6BRZxNVLIEwsVLi3aBnCirDlGX7GgYKXoP7LDLi4q1rOm3S/9pcnn9dOXhIb1Hzc3p/HKjzsaz3XhBvtsCcKdRskH3JSDpw96nzBHdnNqmgkLd/JHvernLDdgBfDRHm6yIY2LGl6QyllvCssWV2z23DM3AB+AZ1w31mPM4IgxAJRyi6+x6zPV0GorEiRvQBDAFYsmWcWZR1ykrk4vsMTnWV1DuQ2AK5Y81hYiuN2b7EXdxxmkUzHDNKCxNq2/kVHttYmWG69f7Bv5iHD7GWxWxA8DEubbe1/fo9y8NQJ413n+eJ/I5UsCgBJJJJHJFf0wn/3+/xN633nRLh+UCplrXXxzuN91wVBQ+cWbzIVBSaKQIN/iMoHDg5KC55GdscRN8jRPhBU5bN61jFRl4t8SKxH+eBfExPf+vwsLygRxu9VXVXQMJSTwg2suKplLKRraO+9+7o6UoxQ41gcUIlE9g5BcU6kw1CGFL4CEssbFRL0tLsJigzsQlwjkYixeJh9rTmI2YXIQDRsIcD410MhVxJgoVzEgYGDLgsYAePJ7tUdoO5YnQTxbV1DGzuej8ZW0doCSDixJcKDUF7go9AvXFS4u+CuAUT7Hcjd4fI+te/wNwGm6+n4t80Ak83ae9PqRmwniNpY6PsMiB1Eea2HM25QPA3aTvaO5iZwo+EDMP30DfBGhBQCFvwNATAuMsJ+Gtb8ar7pbx+cJ4B1WH+7WUDR/mlMXmGUPnT0ahgQ0DeAI+z9z0MAvv3BjtAxprmt1j2pUIJmWmW/nrdK4yTJORuwGjQ8wCHCC/wQxubhMYEv9oUL7IPOCRRJrlEArOatol/4yl05YyPbQXANwWT/vwfF9rX/5TKDVomO4uabc9dedg4m+YL3KzV/j4rQxPUE8NZHLlwQAJZJIIpMoNY4mOvf4H1rhwPsYhvux/1VHJDm6h6de/fDDpRlsj8n6cMXAUwEYkJQQhYYLgAzIkHoBCrhYul55oKKcJvfXHoVi+cAn6DErZywm8I7eVVYAnfMFi0Peyu49wum6hhxATZs+FfJXXG9+DK44gAOgBIBBkU6Iyih7CmRC5qYtAAPABssK15AR2PmVBC4BOABH10WTAIrMo5GyN7fk7GEDGYjd5OEZn0MBC5Q4x4i6A3SMYDmSUiY3kgvYqn2UdmH5DQYxkXC9S31+3eC1d8eTtvrEqL3VoUkgpLa+wSR384fUX5R206ZPa3yzBF56bREaPPa23Yy28GDlWnenw+5Le7e6Xc4lGg1uFNdAsib5IwAOdw+uMsLqcW2StBCOFFZGIqIc8SVwx7ixSjF/jNvWFu0/rCbGGKWuUFNf1DwLzAh4AuY4FwI6AKT/+C591mHid2HRhtCoPrpa/MIr3YYtTnC4BPKJmIMQDwAE/HhfCzRjScs0zzRYhTAOsR+3IccJ2Wd+NQEVa9FEUQcr+xze1eyv/guHvLMOjevuCsXVt4ama+63i5P7JPLhJQFAiSSSyOSJfrBRIGT2RfGimHHXkFcHtwE/564BxY8/XBYBIFwhhCNjheje9j0reoQIH3gdEQBhATqtdr9t64OJrG6tAkAAJEhFYVy2VK6jD9nZK3WPWK7iQkI/IBDjmoBQa4BzPmCSguVJn7HhYrogoJKibL3lV628qK013HPaEXAeF5wagRoUOEBgtNzh6C/cXSP93XYN2Z1TbNV8zhNImB2Kq26xtSZmLqZIZ8x2jbskhpAXbGGBx9N251+zAo3jXWGghUQLU7+UcVagY060sBhoUGH9RleBZy17XvtB6Nv7oi0nKHwregEm3E4oc9xpALiOZ/9rOPfYvw/lvQKzkqxAid1Rmm74S4AzgJxJ53B7tL5wgrAW9bz+Y1uuyH4MeCA6iqg1IvTq56wUYBLw0/zUZhsd4l4L94Y9RBRa52nN3xQfx41IbS3AFHXoiEAjCi4jAJpdsM5t189aoftPCSPkPoLLJGDFOCEjD3cdNxeJJIlEEDYKtObmrQvDpXZbn1xKRecCFHHdEgnIv4zJkX1aB9oDvHDfgZPvGDzbKqX9PzrQo/WhdIr2vvoPUIt7Wq/x/ayX/my77ddtVXNBV13LPjfnB+DEPkzkJ5IEACWSSCKTKrWEGgvQQKwFEDjSRk/TKCR+tPnBRrHWSmGSfRjAA2kWEiyhvrg94LLUS0E3SLkbANXWGFCROwaAgnUAK0U16SDKz5yL0YnK4OJgCGDAvehPrYAH5SZQ+gZAUizur8ahE+JnAj1YHeBzoIR876pUFFbk4NRV2k5Hvs95ViLcLyhULAm4sgAnhG1jXcFiA0+l7+AbLpAK7wmrAZad8tu4FMk+3ezrUayU/iBzNG1hRYNojHuluGKLc8aYX6W+AXBsYVDfyDPjKC64QWobIjZjg79CRBHzTZ/zSzZWLFFwWfpD7xs/NjkbIMvaQEDGvUMUGakBAEPwhUgPABjgPVFpkeu0w1YngBPgePjsEVv/6AOJJMm/Q+h/z1uPBvLu0E8NyPmh4ONgUSN/EZFlLpMyUAr5hRt0CoThAbuHSGAJX8dlWARgsDZyP/YGbjL2DGtSV2gTCCOEfNhjHzp7TJ9rz9VnPVe6wAkjqeVm95X6QOQhYAdeEGPpee0RzwlAE16VI8i0J3B/4d7DDQfIZN/gamS/4KLj+wBIIoKOqDrvK14GytrHArIQuMldZa6VwU1NmP7pr0ewivW0Kt5z791biXw4SQBQIokkMrmiH2ZcBi41IUVZ1lM0US0Qcv3DLpDAzzYKIYNLSf+ZrKyneawBKHMUKuc2rr/LVgmuGWo/4SgylAK1pFAaduVIIFqjMEx4FnhBaVRBiQVgYtFnfIwrJOglBce5dpvglpAywlWC8iJkH6uEI5lQ9hyTIs0tuCo4Bwu3AGBUBaWNGIRVCKxS0O8R9QklhwsLt0lm+gJ/TGkKE5H5d/EGgZGlVqrkHXJOnP5egwmuJcszChXghDUnO2uF+06uG0BlfukmjwMAgGLPzltlS1Dk4ZzSVNQJABy1hQgggfsJ0jTEXeYFEnb/8d3OMA3JFzBD8VjABAAQSwigpC7XbKVsRc94B8uefzJ2w9Mi3w73x63E9JMDiX6wTiR7RIjocn4mARKySxPWb3CQp+15DrOnTeYS8JNpFSBTm1h+OBfXGHOBFQz3EBXdASlwyyCX5xZcaWCEVQ43J5YmgGvvmz+2+4y9AMCjT95P3j/w0do8V6QaAEx5HLqOCEASYdbVN3iMWHCYa4AU84PlijQKEKRJnDisfZKeMt8JKgGmrB2uXB4EANf0iTVjHFggAWuE7NMvgyGBLlx5LVt+WfM0xX1MZPIkAUCJJJLIz0TqZy0VQBgMnVu/E59cpSjgBDlUWU/tKIB6lKyUEkoDfg18F+f7OXfEiqu4ChdYJAuj8EkaB+gAzlA01EqleboBCm2jzLGKmKAqJYNygWDM/eAkYb1xtJSuR7EUqL218hYDLfoIhyNPIdCl19qyQb2onICJuSSdxwWKrgstN3w+DJe6BOjSEXBJKblNlCGgS++xehgcjQOvd4VQc5TbwIm9UtBr/TdunfoZi2zJwPVH/TSItQANFDlACssNtcJw3RAVBeEWQjG5ezwXGo8jt1pm2Z3S/coDdinVNU7x3FETzHXNpKjh8ODmKi7fLMXaZn4NPSWnEMkfORdwRAkMLCqQkkkGSQkNrFuA1KLAF1XeAQKZpunS2AKAGjecHU2AJjgjlDvk9YSQzJzCf2EM7AVAGDXKqMtG1JjXVUDEljyNl/B32uo7/LrnFb4UFkFC8TmOtRCrIFaxGgjDWluXStE64y7CqkbZj9ocoekaXzrjdcEy5ZxOp/Z5LhiLLXa13HfIAG7geCTmlw+8Yjclrre6+pz2xvV2pVEag0zjpFMgcWS0vrWb18O8wseij4A+0g0AoOq0ziR0xGqEsF+xbNGfSLIueh4ohwKvaODIDvV3MHJ+rvxEqNH93wPqE/mpJQFAiSSSyOSLFD9K4PSD/yQMkW9GytrmfCk+FD5PzOSOccSXftMzU+ZYCY10nzZAgndBVBihxSaJ6iTAjZPdCTBZYQpo4I5xMsF8q90+JBe0e0yApLD4altYXCAVfo0ADm2gmF2GYPGm0LjxXis0Iou4Bv4NLgq4LIQ74waiYCYFKsnTQ+h+dt46AS4p2ioHRorSRGQpPpNRUVIAn/eBn/g51qpUodVtDBzdafeUMymrXyhz2iDyCEIxinCo/bguqzFvBQCAVaOw/Ho1hzWAWlur1FeBRN4b5BG2XedxAHxIPDh05rDHbFcVFqVyV7RscM+GVluHWKfSzqdsjaOfrn8FX2uobJdOkczP+UZbigBmkcy8w2uA9QrwgWUGKxHrSzg5LjVKNaRbcWUtdf+wqnS/8qCvhU8TXXNxvgxQBSQNLHUuyQ4BCYAUrC+kV8hUiqnWa9zZuSttMYJ4TMQW1qhohdrndaOsCqDOIEn9Zg8yBsaOdY0+ev9AJq/DgkcIey70vPmI5ggLWp320CIfj4A6H5xHSUAHwIUFkX1IioAaQL7+JhM2ALxx7Z3mL3kvClRT/BagixDhh6XRFjyBK8AuAJo9RBkWwBARf1i+2m7/TVsFva8SmVRJAFAiiSTyM5AaR311Pv8tK3MUNFwIlypopc5U1kqYyJjQX5LSPaPf97FA7hZKX1CYEmUaARDuiTEpj6yVFSCIOl64oWgjBU9HQMB8IrVDYkDKCUCG5QmfqvO44ABfABrAB0kFcb+gKA0CCi0+F2UMYKLoKIAK61I1bJzEgyhdIqLggHB/WxR0jIgsnvDpD+4rlDkJ+caVFgoe/CNlzr1Reubg6JrSG4+Z/4SixAIGWINf4ygul4s4KyW82K4bPsOSxb+4gCD74u7BwoAVDGWPRQd+CVYJ59KRwkYx45IEkrk0iGQsYIU55gzZWH0ctYWLB2uR5tFh2Oq/LXOzlrtmFzl6KFILT6dXYMn90X8ltQFpO90E/2iz5rNVlw+Eluu/oDW7yoC169k/Dl2vfs9cIt57X1RAYRQAUHSPkm6AQrPME0AwPx8X5bTQs/37AgcNobByi9eBhI2sq7k36rO5TsyT1gwrFpY71g8gZwCksdvK9dbjHh+h96w9wKk2k9a+pERG3lYd2mPCAGBaaM3bgHMPwfEhAsx/a71dikXzS+ZxOFsUesWqGDLaV6zpnBXe8/VYJUk7oO+C51ZCJfrs3LUa2xTPHXyjlACy0y5gVRJYbbr6Pq9x9ZpEJk8SAJRIIolMvkip4brpeO5P/PTcTK6S2SusSOBBQA62AgQgCOAAGoiKAvC4Vpee4q0ApWhQ7lXBSoTi797+w4q7oc8WEiKLsHS4YraadLkHLEYCRxCuATOEWbfd+lelnG622wiFxZN8XqCK/lKRe9gJAgfcx6wUfnnPiw4Fp5I6VgOUOQqud9dTAi1v6bIaP61zfvO1n7E1BF6MybWnDxpA2aVTIUynco12i9RrXCQmxPICjwk3Umn3804NgLIE2GAhGRvsNV+IPhE6PnTmgF1dWA8gTONOoT0hh1DW9XbpzFntcfQdesPjMvlXxyMwmhJBm0AWkXlYgyBdQ8bGbca8R9J55AkBKqmxlnZ9rp4wphdArfvlB+3+yS+/wdwUwNaAs0kLQKodAAd5ieAtRdAS80F5DAIlWHp8HwNEXhVRf7Ew1TW0CDPnQmbaYgMfgESN1pFIsO7tP3CGcaw6RMI5u7NAC5weW45wtbI3BIawUtllN2+VQ/HJ8N219S9s3apaC3HvUT4FjhEupwHNG1FtADyi7chhRZZorDNY2yjuCtBlzBCWsei5EK6AFhabxk33eo2wpEFUN4dNAAmwy3wbAKs/gCdHvAlUsg+c+whLnuaAvUv+ov6ju0IBkDSL786EeUpkUiQBQIkkksjkC4pMSg/iKE/qTVIKKHnyruDakPazRQfrgt0AC9bb9TFS6rYygrcBzwYl56RxFSWJ0qSYZverD+mj6HIAxGAxsCtFys9KRP+ZlAt52E/co1ZeKCg4J4TdA8gGTkYiLZYMOC8m285cFlpv+rKA1VGBrbc9jmEpOM6hJhdKDYUFmCuuvp07WcmR7A4lT0mEgZP7bC1xHwU4YjSPhq62qhanpis/JiV51uHR9BGuUvnAdichJArJeWs0HsBEbiGZnQcMvJDi8i0GYrRH8kisSQAblCdRYihvCLh2dwkUFFfcaKCDe415BhCNlDt8Pe4pAyLmUX3DbYYFjfFRDmO4/YTA30FXdEdpcx6uLRII0i6ghzxPWChILghQMN9G80/2Z9YPqwqcIa5r3HhPIH8O93IiR9YNpY+g5LVWXGt3moAEOZIAicVl16s/qzQviwM8KSxedk1pLgGMjuySADQYa5ybFv192oDO5VYEkO2S1T2pqQY5unf30+ZE9bz6sIEMUV24RINAOtXjsTgxxwB2ouwItbeLDbeeQJUTLmp9qZZPos/aTFwTiNCOdtTewO1m4jdcoGKL3a5YnVgzW5t62+3eA8TVZvOajjqTuQn/b9xwj/lXrEcikysJAEokkUR+JsIPOT/+Zx7+v52PpbT7OYEICj7Goo/8oFOgE8sEXBgUYi0KQuCEJ3MUa+9bj7lCeazqHQEQbRExpAZCSmAEiwvuCAAB7jPnYsGVA/iSIiusvNEcDKJ3wFE8aWMdcNFTgbEh9ceE6CXX2OXQsO4ORxsBQuB4UK6B7NUAFcKySeiHVQDwAhG59eav2oIF4RpAx9hQapSngHODQrdil5IHgAA+iIaiLRQ9VhFXrp+20BYj+Eb0sbz/5WidkHK0C09Qi7HBgSFCCyAImMnMWmqLCu4bR5dBspbCBWxgsYI3BE+F4p6EugNI+4/tMbiMHBRqf+k1Z7WtDY3rP66/lxsgkNMHwNH18oMGIlh3UP5wnyBtQw7GJWRrlUAFIAEXI+CDKD9zqTRu1pjQebt5BFrGBgdsqcNFNdonUDzRCqQ5wrqC5QbwCSkdIAkHyqC5dbY+bwg92x82uEwVBU6wxFRcZoBT9gKAFL4U7lZqwQkl2nqImwzAWT643fPZdO1n1fxIKO140qVIAJFO8nhkp+Zpp/bsYROhM9MXSmMKaAIU9R+EeEBq+Z0XTMgm6qthzR0GW/QlaI9wH96n9J7INgOhNJmmBTIFuM2p0n5njfuOvGkXLu7Xvn1bDYam3PlboXnTp9Q/rV8iky4JAEokkUR+RhLJyuTucZg7FhYpSTIhw32A+MsTdUlghidiQEI1lBorzrAUFSHDlDEgJD02WWfgwdM81g34F/wLodVWgY6jBhhEL6HUuCdcCpQ5LhAULsAHRcMTOKRm6lMBvAAehWWbHWJfk46KC9cVSp0ioliDABYZARfa5Am9TyBltK/k9qng3rvrGSvjWtuFCI+e6bGrMY+PZIF5KXKUMZFu5f2vCEyUDA4AZSbY6j3gj/PhoXA90U5YMhhny+YvhozAEu6y7td+EF10AlH0F77Q4Mn9YejsQStQ5hOrg60HesFbInmii2dCMtc6RO5Sty01RYGNhhU3hdzijSE/f11ICVya5CyAxLwDDhpW3izQpbk+eySUNF4quxNdBrDBGgNHKRLeR22lwY0EARgwiFUNEEXqg/4j5AqC/yUgSf/OE9YAoEc4PYkiSSJo65nmwPmFBERqC822JqUEPOmnXadt8wy8IC87czeuPt07K5AK8T3VOF3zcMTgCVcXOX4AvFjBhjpOmqCMPQrOE9wneGd96iv8odx87Vmi3qYtMOjteuW7BnjkXCquvS2CG60jVij2OkDZiRnJdZQVoBOoA8zRT/5mfznyTcAOIKyOamukDIiYx+brfqnimosWxEQmVxIAlEgiifwMRABgVCDh6Ft2e2EBwAVCDhl+0IdO7Q09Aj5kA46RMnkrAoACQINIovoZV5jn0rzpPlto3KqUPECBEGEUTwQKowGCNZYXh4xL8ZK/p+2O37QiR3mSx4ZIMYAK5+PSIeqGYqQdT/+X0PXSd0L/8ZiEkWrzKC8ACgqxtPvp6KYodRgoNa7/WMgu3KCn9JdC39FdtsLAVaoCFhRz+cA2l7tAicFRGpNic/+lEAvLbzTQGB0ccI4dwA8h4oTgu1+Z+gBxdvq9X9f59QI6u62ssTAAVPr2bw8Dug6XIu48yNmAoaHuU2G0p91ghP4S+YULh7l0mgHNIfmOsL4A8gxspNABFZEEHTlUWKEYK+4lFPTQqYOhtPdlgxdy9lCyxEAym7d1hKgpc3mw4OmF5Q2LFSRoiObDXZHD1PP6I+YJ2TqkvuM2AyAxrvcJa0sCTbUDQIKvBeiDoO5K7zo+yvGRQbu/+g69ZpI1YIx+2rKi8Zbffi50v/yALXvMkbMpC3ThnkwBZgVk8os2xerz2ldUwodPBn8rK2DVsPrWCLzqtG7LrrdFKdUIiX6F+tIZOl/8cwNpSNHs0V6NEfcVhVMZo0nNWgOAIe4weF8R7NWMuxMBaFpgW7fY+wifkwG8WWB3PL1CIpMuNcv+1d7XK38nkkgiiUyeSDn17XkhI7CSHpbS4YkecNGPC0XKAzAD6MlMmxsKMxaG9PSloXTgtZCfsVQg4/bQve+1cOaJfx/m/dZ/GUg1TXcITE19bqz3lYcy7Y/+2/rctAVj/QI3/QIYpDVM60m7OG9FGNK9mlbdFEJtfegXqEDhDUnJNl95T+g/sTsMdBwPowMUZZUCOrsvNFyxKTSvvds1y+paZtkq5YgdAQf62LX9kXDi0X8TBs+dtjto1r1/O2Qap4eDf/R3PMbWjXerjevUt2I4+dh/0j326349Ydr1nw19un+PlCukWfdfinH6TV8OU264X2N9Mxz7/r8Ozas2q417wkDn2UDk3FDnaV13WPdaGlrW3Rban/lGKJ88GFrX3BhKh94KA2cEzPrLdhph5UJ5WkFWuVUCOxEYDoeakbFQq3lBsQPuACo9u54V4NoY2rZ8OYx0Hg/trz4sMDGkCUxFq436MVo6HTJaDwAOROwwVhOKsxaGabd8NeRX3BzOPPPNMELG5xN7BV6zHI6Kuk4gdnQ4pOsLoQ9wgxtRyh6wNyIwY7BUkw7Ttnw29Gr8HW8+pvMvYN1gcAI5NXXZ0HzVXXbZQcJe8JV/FE4//kdhaGg0tKy/LQT4UQIjcLe6dz0lMDEWBs5qfgSSsgIdmdapWrejYTSVC0O9XSE7a3HI4PqbuSQM16UNGGuJPBsdC2WB8qFzpwSEd4QBgS5clI3LN4c6rC8pzWuhLbSQX6hpitY6Gzp3PBu6Xn3QgDjdMsccqZIAf+tVn9SePBZ69m8LLWtvD8UF61x+I1Uoagy9EdipzaGejjDYfVpAqEMzlNJWKofObQ+H/nPHxlpu+OJg2+2/MTxG2Dzuy0R+BhLC/weIhrUUwb/d+wAAAABJRU5ErkJggg=="/>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data:image/png;base64,%20iVBORw0KGgoAAAANSUhEUgAAAkAAAAC5CAYAAADAmIDOAAAAAXNSR0IArs4c6QAAAARnQU1BAACxjwv8YQUAAAAJcEhZcwAADsMAAA7DAcdvqGQAAP+lSURBVHhe7L0HgGTnVeV/u3JV5zg556jRSBrlHC3Lkm05G0cMCyYtsISFXf6AzWJ2Wdhds+wa1sYYbOOcZEtWzlmjGU3OOXburqqu2P2/v/O6Rq1hlLBsaUbvSjXdXfXe9773vVd1T5177r11Sz67a8xCCy200EJ7XawuErWRfett32c/ZPWLLrJE52wr7F1neX+u7bKfs3LfIcvvesYmv+dPrXhgg42OjVnbJR+wvG8z9PT3rfHst1hyykKrq6uzsUrFqoVBi6YarS6esrFq2arDPVbq2W9WrVp80myr8/0Tk+ZZqduf833qInGLNbZZ/yNfsfSsVVa/+GLzHa3Uf8SOffNTFk03WYM/F6lvtdyWB2342R9b41nX2eT3fdoiqfrxswgttNPPIuM/QwsttNBCex1sbLRihUNbHYhEHIh02IgDm8LBzZaZdZaNFkcsv/1xNnKw0WDNF73XGpdfaXXJektNXSggMlYqWN1o1bFMzOoSSYs3dFjEX48k0nqtOjJs1Wy/RRvabDQ/ZNX8sNXFUhZr6rTRnD+frvdtBv33ASse2WblweM2vP4uS7ROtZYL3mUFB13Dmx/QGPH2mRZpbLXSwGGri0Z99nXBSYQW2mloIQAKLbTQQnvdrM7GqhUrHd9j8dbJ/veYg59NVi3mLOoApXhkh41Wig5oMpbomGHRTLODkBlibsp9h60yeEzPlYd7rHhsp5WO7rJS736NVzyy3UZLeYv7OAZYGYPsB7CMWn7bo1b041SG+6zcf8S33ysQVOreZ7mtD4k9Kh7bY/ULL7Cmc2+x4uGtPq+NGi9a32Z1PtRYpcwJhBbaaWshAAottNBCe50t0T7dMosucaASt9GRrABPfvdTVj6+21+tswQhrljSqvkhGy3mbbSQs8L+5/xnVuzQWGlEDFJdLK7t9RwPBykwQMV9G6yS7bXqsD98jDHCZb4dLBC4KJJptFjbdIukm6x4aJsVj+6w4fU/9jmsdWA2ReOM+O+lozstVt/iAClhlaHjmntooZ2uFmqAQgsttNBeT6uLiMnpvftzVuo7ZNn1d1oknrK6dINF6qIWccBRv/RSa1h8hQOdvFWGe7TPyN5nLb/zKYs3d1kk1egDVW2s6g/CYfFkoAkaHTVz8FLuP2Tp+Wss1tAuRinePFk4iVBZ3IEPzE6596CNlkuWmbPKAdcC67vvC1bY5yDLAVfVgVa5Z5/FW6ZYauZyG832W9c7/sCS05b4cUMXEtrpadHOG3/jj8d/Dy200EIL7WduY2JeEu0zbHjdHQIi0cZ2S886S+Gx5OT5jm0qAknl/sMKU42VclY8vN2qaHgaOxwwJRzQRP3/mAOfiBggwmSRaNwsFrWxsTHHTDFz9OMPB0ixuI05EIJJgkWqZnus0n/Ej3HUoqkGS3TNsfyWRySuzsw/15KT5lrp2G4xTVgQCmux9MwVOk5ooZ2OFjJAoYUWWmivtzmIKOzfaEf+5Q/1E3FzctIcKzroKPccsLpEWqBkrFxQeAxWCL0PTA9Aqc6BDmLqSDSh0Bd/k10GG0RGFyAHEFQZPC5wpLGqJQmiAUSVHFqgoxbxecRaJlvKxxx+9narFoYEzOrSjcoiKx3dYYUjOyTWjjV12Kzf+KqOFVpop6OFACi00EIL7XU1GJQxy+143Lq/+xmlrCenLQ70PbzqQKaaH3RgMkWiZFLYychC6Jzomm2NK691EOLAp1oWkJIh7IlGfeRA5glwGXXwVBnq9kePmKVE1yyFzmCRige3ONjaJfATdbCDgBqtkMYZLVvFf4fxGauUBLwi6QbLzDnXZvzS3wcgK7TQTkMLAVBooYUW2utq4wBo60PS3ZCZVRk4IlEy4mjq8OS2PWINy6+0zMKLrNx7yAaf/r6Ve/ZKk9O46nppeZSVBQCSAJpxx/Qco5e691h28wP+fNWiiXobRTQdTyrzTOJqPyZ/t1zyAdUhym9/RNlhzA3gg+4ov+PJQH/k4xJOy8xdbZPe8ylLTV3ghxzlgKGFdlpZCIBCCy200F5Xc4ji/2c33icAhL4Gpoa6P4iWLRKxwt7nLNbSZaMjw1bxx1gx51inTmGtV2wCR2xfN/4reWA+xgTWKO6AK+KAqAwAa+qyaEOLNSy7yqr5ARt8/Jt+/KFgCJ9TNNNoTatutCkf+EzAPoUW2mlmoQg6tNBCC+31tLqIwl3ZjfdauXuPlQePjaerD0gQTahLeh1/btSBjznYICwmFCPwFDwARBYZBzM1UIMhirYJQMn3PVHEkM1qm/rP0fygVXN9hp6I0BhVpCt+3FimRZvxO3WHxkpF6ZEQTCPSjrdN9UOELFBop5eFdYBCCy200F5PGwcgZGTFmiZZasYKhagIXwFECDcBeIKfEf0OeyMGZxz4CPzwEMETfKyzHdllyamLJJRuv/aXrOMtv2bxlkkKe0V8LA6u/3yfOrLIAFY8GMP/Rt9TOrbTyn0HpRuC/mk5/1bLzD1b26IT6nvwS6pfFFpop5uFDFBooYUW2utpAJlEGixiuc0PSmdDkcEgpR1gwybjDA4/efhz+kf/8w9P+G++TzSeVG+vlks+aG2Xf8gyc1Zbw9IrrPm8W6xh4flWPLJzPPNrwLFOzHeL+JCwNxyDsFjtezHP1VmsvtX3v8xSs1ZavG2axuH3/I7HLTl5nh8zbg2LL9WxQwvtdLKQAQottNBCe50NoJPsmmPx5k5LTllgrZd/1BKds8TUBOBm3ASI/CEMBFjhV/4IfoskUhZtaNcjs+hCaz73Hda44mo1WUUoDbtD5lddIuO4x8FSfYueryN1PjiAxnn+d1MRRFLf1RbjrOsUiovE05ZZcL6lZyy3zrf8+ok5hRba6WQhAAottNBCe52NUFMk3ahmp/WLL1X2V6JjZsCqjLM/ARwJfvI4gTdq7JA/G4iRx6wy1GuFXWtttDAsMbWNs0mFQ9uUEUaHeRge0ucjMYooAqeeP8ZELIPWp7h/g2XpEYZAuu+gDa37kYMtB07xpEJsAfszca/QQnvjWwiAQgsttNBed0OHE7Vqts9Kajy6Oaj4TI0dcIVS2wOAAeOjzK1x0BKwL3pWAKg6MqTGpgNPfkv9vOjuPpoftqKPVzq+WxWlK8Pd2kdjSDgdQB8dqvaX/hmT1oc2GoTO+h/6Z8ttf8yxU9BrLDV7lY2Wi2wYWminnYUAKLTQQgvtdTbEzdV8v1iW4Y33CLjUxRLq/A4ACUTKCKD9Mf4fAEbQBQDENgw05oCmXNIDXVFu++N28O9/yXrv+4Lltj1sg49/ywGQgx9aYvg+ElMXRwR2ND7j8YgmgnH99Uhjh6pBU/15ZM9ateCo9B8NxNTxNEcNLbTT0kIAFFpooYX2ehtghiwvByG0qyAtPppusGTX3KCXF7wMWVuiZ2B+fHsAyjhI0cP3DYTLow5+UpbsnKWeYQ3Lr7Fy3wH18Sr3HrDqCBWm2W9UITLqDmn/YPCggnQ8YZFEg//th29oEzgrHd+rYzA/dY+nanSqfny/0EI7/SwEQKGFFlpor7MR6oo1dVrj2TdarLHdQUeHxVumWqJ9mkWiyfGtgiwviZkdsAh21H660eAUgEJVZgmqW6ZYvHOOtV70bmu54N3K+qLLu0ASYIl9KyUOHgyAgakcaCkN37eLJNLKKKPuD7qhumTGx5xpySnzbdSBFI1YQ/wT2ulqIQAKLbTQQnvdDVYnADhjkajFWiZZxIFQnYOd9II1hj4IoKLaPpmmAKj4XuOcjZgjwEo0lVFoC9BSpd2FgyIyvTLzztXYmVmrJIqOxFMWq/fxfVt/IWCXGMhdQqx5qo/TGIzLmH68Sr7fyv0HrTrUbZmZK6x4fJ96i9GlPtgvtNBOPwsBUGihhRba627jNEpdnQoUlnr3O6DJWGbBBdZ+1S86aAlYH3RBPM9DhRC1jz8Eetotkm62qIMmagkR7iJ8NVrM+7ajlpq+xHI7nwj2dxAUbWp3cNSqcTUIPyJ1AkuRTLMKM8bbp1nD8qst2TlHhRlHSwUr9R+z4sFNDoaOW7F7z/j+oYV2+lkIgEILLbTQXm9Dy1MtW7l7n5UHjjlwabXkpPmqvjw6MmgJtEBof3yb0dyAxZs6BXRIbwf8gF7GqlUBmmhjp40V8paavMDibdM1BkxNrN7BEALpaslirVMUvgIYAap4WCTuP5NKbY+kAnEz9X4ARsVjOxUuGxv14/t8KKRIbaDKwNEgjBbSQKGdhhYCoNBCCy20193q1OdrdLTiYGe2lXoOWG7XE1bpO6jGpBQdlDanXLTKyJCVHHiYgxYYnpgDnmimdRwMRRQ+a1rzdkv7PiiEACijyvSqs8zCC1XNORJ1wOMgBhFzwv+OOyBKdEy3JMc+ss3GigWF4tiW/QuHtmp/qkTDKFVHhq1uXEOEXijEP6GdjhYCoNBCCy20N4ABVqKpJoskGxRWqgwcd/ADw1JUVWhLpMTkxFunWeslH7DWyz9kTee9w5rPudkaVl5j6ZkrLT1rlbVf/QkHTBeqYrNASxxWJy62J97Qal23/L7F2qdaZeiYWCPz12lwSlZXomuO1aWb/dEoTVFyykKF0wA8uAuaqFbJGnPEQ02hobU/kp4otNBOR6tb8tldYQA3tNBCC+31tLqIChgOPvIV633wn63Sf9jqF1/moGa5xMaADdXfGThi6bnnWetlH7RofZsDG8TMzQIrFk/7TwcjhKcObbFy936LtnRZetpiYlk2sne9UuETk+dbomOGVbK9yuRSjItGqKS/R+NWOrLTeh/6ko3sWmsNSy9Rw9ORXU8r/BaYb69wWdyaz73ZJr//v+iYoYV2ulnIAIUWWmihvc6m8FZuwLLbHrfR/KCys0Z2PmHZTffZ0DM/sPyOp6QLQm88Vh6xqm9LeAwWB4A0Bjvj+6iwYbXiQOmYFQ5usoEHv2wDT3zbhtbdYYNPfstG9j9n5d79OiaaoHgztXyazKolH7NfWV6j1aL0SGTKV4Z6LLf14eAYjO1AhzR7WClqFQG0QgvtdLUQAIUWWmihvd7moCLa0KZMLXpvSfzsIIOWGLAyqemL/fUOi6abpLlRu4v8kI2NZLUtXd2R4UTjaQGk3JYHbWj9jy27+X7rvevvrPfO/2PZDfdY9rm7rXhkh0gcxNMUPKxL+j6VskCVdEjFvB4clxAcRuo9Pb8IszFHdEPJyfMtPfvsYKzQQjsNLdp542/88fjvoYUWWmihvS42ZpFkxhKT56o1Rbl3n42VCnqFVHhS3Ak5jTlAQcuTnDRP2hxq+8DiBLWB6sQkjRVySndHpFy/4HyFxRBKp6Yvs8SU+Q62ylY//3wfp+q7wBiVHEwNqkeYORAiNDayd53qBxEyGx0ZtqZVN9ikd/yBNa1+izWuvNaBzyprvuA91rLmHZpjaKGdjhYCoNBCCy20N4I5sCEsVT//PIs2tPqj3VIzlltm1goBFEJP9PCqFoYdzCy10WyfQlHxjukW821hbKjeTIsMwmGEzBqWXmGJSXOtftEllpl7rp6nr1e8a3ag6RkPmY2SWdaz38bIMus/bIUDGxxkzVV1aipAN695u7Wcf6tF083+XJclpy62eEsXkx5/vMHM1+D5B4GOkKYK7V9bGAILLbTQQnuDGICmLpGx9it/3qZ//H/747PWfu0vWaJztmr1RNKN7s9jEh0TMqsSssoPC7gQAoM9qhaySl9Pz1ujnwCWWFNbkOruoCbp4AlmR+NQBVrHLfm+eYXf6EKvvmR+vOTUhepJ5hv6NhWBJj0I01UCAPW6mIMaqlTDmsGCnbBxwAOoY44K5/l6jL/oL41XvT5h4yBJq8cPH5e6SGwX2hlvIQAKLbTQQnsj2diodD6jxaycN0AjPeccd8qkocdUw2c0P+TOPy2xMuJlGpqWh7uDQoo9++X4Y5kWFUaMtRIia1aDVCpA8xoFDGF9VMNn1MGCAycJnf3vylC3xZq7lBpP2j1MFNqjGkZ4vQ2AwjwHn/iWutyX+w8Hqf6+NgI+vmZooHJbHrbS0Z2W3/mklXsPKpVfmXSUBwC4AXx8rRmLMCChQoDgyN5ntY2KQ4Z2RlsYAgsttNBCe0NbnUXiCcvteMKddVGVmCOpRumC0AGpB5iDHYBLlZo9+X6JoimgiIiZkBeMUXnwmEVicYGnarZPwMnKRQEBwlyEvsjyYhz0RrBF5f4j/nKdmrQm2qbq9dfPAgYHhqr/4X+2gce/JRBU7jssYDdGeNDPd+jZ2y2/5xmtE6xW4fBWKzoQChihnAO9oCgk515x0Ihmin2zmx+0vge/ZIOP/Ivldz1tiZZJFmftHCSFdmZaWAcotNBCC+2NbmNVy255WOzE4FPftWTXXMvMO0+6HQoYEuqCLSLFnR5eZInxGpWbU7NWyImT5RWJJSzqjr2OT33HAInJC5TNVTy2y8rH9tiob1ci8yxZLwYIMXR69lk25QOfCUJHr1fICxNQO2xHv/afrXhoq6XnrlZnfNgsWnvEfR2okzS86f6gJUiGopL1vuOYg8LhYJumTgc105X6L8G4/6fu+82T7Nh3P2O5LQ9Jh4UGCxZs8vv/3JKdM/20Qzd5JlrIAIUWWmihvcENRz2WH3QQEJGTr9IfrH1moAWqbxFYqfQeEotB2Ge0WrL0zLMsOW2RO/sGAQGYnFLfASvs32jFIztVKVpFEbtmBYwQPb58fABBqe+QFfatV/it7cqP+VgrpP15fW1MdZF67/q/DkhGrXHZldaw5HKrDB630vG9AkIwXojBE5PmKdMtOW2x9FPon4jgoY8qHt7m49xrue2PKSQGWIymW3ybqRZNZqSzAujlHfwRGms66/rXmfkK7adlIQMUWmihhfZGt9FRG1x7mzvu+wVkike3W8Pya2ysRKd3s6ZV11nZAVCp94BFyABrmy5mBwde7jtikUyLA5s2Bzq9VnAAQGioLlVv9QsukH4mv+MJgaJIMqVwWt9DX7HR4W4Jqaf/u88p9PS6sj+YH7//0X+xY1//I4u1TLH6xRerWSvFHSOxlCWnL/LnpyokSPYa5w8YGq2Qyo+eKicWidBfpe+wg7yDOmfAHmuT8XOtX3iBDT71HRvecK+0QQ0rrraZv/Ilhc9CO/MsZIBCCy200N7oFqFSdL8NOACIuFMHEMWaOwNBcDFnqTmrAuEyvcQc2JCuXu4/KGbEYuMFDSmY6L/TQBV9T8oBAhli1aEeB0BPKiREzR9S7hENI7LuvOk3HUgslFD69TbmB1gpHd3lQKdLgAhAB1BJzVhqiY7ZaiRLjaKEA8BYU7ufe9KiiYwYsqiDnLifL0wP3fXTvmbpWSulkaoOHBG7RBNaROQ1oXRq6kJrPu8WB5Kv//mH9tpbCIBCCy200N7oVhdxQJKx0rFd6gRPxhOCXsJbCKHFdjgYqgz1WvnYbiv17pMGCDYn2TXHRgvDVjy4SWGvSKbRt02a6grZmHRFxSPbVOmZ14u+v4olLrjAWi//yBsC/HD+ZQdzx7/zXyRYhpFCqB1NNUqv07D4MnXMj7dMEctjlZIVu/dZhcfgcas4eBwr5B3cDZhKDfi+kUS9g8EWFZKkunVqztlWOrjVisd3ixWLt01VlhyAkdIBAMjQziwLQ2ChhRZaaG90cwBA2nrPj/6n5XY9oY7wAAEYHwojpmesEBCAHSEtnMrQMCF0c4+5g68brSorrEIGWSQu1gR2JOKOPrv1QYEB0u7JsEJgDKM0+dYg1IQA+/W1OgERxM+Ep9AzIVquX3SxNa64RkxYebDbigc2WOHgliCLjSw4KluPjfrSxSR+jjZ1iEmjnlGKBrFjKKt8GRo7JCIHDKKvym1/3PLbH9O2AEzWb/L7Pm2Jjlla89DOHAsBUGihhRbaS1ldnf9PxhDm/4o5eR3MHXZux+M2+PBXbSxSp0ynct9Bd8pVd/IRn9eYusOjgQn6dK2SFogUeqNKdJnaQv6g7UW2z59P+c8B3z5hpb7DNuTgYjQ3ZOWho+r5Nfs/fMuxzxtA/Ovr33PbX0v/g1gbYXPLmndacsYyCbrz2x+14rGdDnh6xFzVxTMBa8XD942kW8QIVQF9df6/2KOkWCAxQdGE/6TIZJPWjdBf4cAmKx7f42uT0fYtl7zfOq77ZdVQCu3MsRAAhRZaaKG9iOH8Cvs3WG7X0xZNN7pzbLCGZZcJaABIfubmDp35DDzyL3LihLOyG+/TXGBC0L7EO2ZalNTulsmqdUPoLFLfJsdOaAdBb9WBDz2/Cgc2ChCNkBl2aIsAD0UVAVczP/kFS806y4FEDQQ5CBwtaU2EJH4Ghoh5aP0ddvxbn1atouSsFTbplt83ut1nN96t7vnVvIO5aMyiTZPUEqRh+ZWW6JihGkaEABuWXGrm5z3i244c2GAje54xi6UEGqn3g1CcsgBjjAGAzDSLGSM7DFAUSzVYYtpSm/bRvwqE1KGdMRZqgEILLbTQTjZ0JGNVNRXtvfvvLDl5gTKE6mIxVRZOTpovB/ozNz8mrIQqGruDp/YPv8MCxUlf79mnrKjigc0BwwHLM9RtZX8epiS3+QEJnQFMWf8dkTQVo2uFE9EKETYCAMRaJln9gjUOgAgjRZU23n3bf1fV6OQUMqwmtKD4qRh0jdnxb37Kgcsmhfnar/iYjexea8NP3+bzedSSXbMs0TVHYu6GZVf62qQUFqP3WXL6Yt9nmUBMXTRhlcEjlpy2xJrPvVki6GgiaaPZfgFJqmBzvUn1J2OMYpLmYJCea4TaygOH1VdN7UPGucDQTn8LAVBooYUW2kmGc6fy8vHvfkYiYulppi4SMOq5/X9ZAnaFMFQq6ML+szKACKLnoWe+r3RuMprKvQesmu2xUvcef27QgdqF1rjqeovC+Pg+saYOS3QCFOb5eUVteO2PbMgfVimoxUVl+LgDh3rVFWIsGCLYrvTcc1VskUrJ+d1P+z4/cAD1oBUObVFtHNXLqYEB2DAxYuOP12BNuAalI9ut/8F/UhFDOtFT5Tm39SEBvWh9szrco1NSlleq0VIzl+t3ikVmN97LKD6dUSvsW6dwIXNEP5XonCkgK8Dj5ys2zUEfQDfROlkZd77Y1uBgiv1GswNG7zXdA6EO6IyxEACFFlpooZ3CaKtAJWScOa0WEN+OlUtWPLIj6C/Vf1StEnCMgfP/6ZsA0OBRBwY71fcr7s6a4n4UAaTCMU6bLu7RZIPR+6o61KsMr9Kxne7EB913Fy1W32ql47uVRYYzR9dCYcHR3IAE1ObHADSR/URm1cDj31DxQJif/O5nfGHKlpiywFL+UHq+Pz+yd61Cc4SIioe3jK8XTVT/7QYg6fdjjzj4Ss8+W20rRnY9pWrWNEKlbk+0scPnlZXYOzl5ngOgFWK9yGZD95OedZYDoiYBHa6fuuj7eaIHgj2Lt02xmAMnCcod0CXorN/UZfWLL1UmHQAXnVFl6JjWOjN7te6H0M4MCzVA48bn16hWIvj24l/u9O2pynPjH24UIOP5iVZ7Odgk2O7lbXz88bHYS8dmEH8yetIxJlptM35O+Oel7aQxOVattHvEJ/ISh3uBscdosEgn1mLiWD+pnWp9QwvtZ2rjb0q0J7RF2PfZD8qhUnsHbQxvPtgCwizTPvE3cqyv5C34WplYkb6D1n//P9rQ09+3Sn5AgMfG6iQOxqEPPvldZTYhhqaejZgPP61YY5f2RyPUeunP2cAjXxO4INRFKIzzq0tmfLx5AhVR355CgGSFoZshlKbmqW7N57zNpvzcfxXw6n/oK1Y8vsuaVt0gwDH07B2qKt2w5DKrX3iRQNKrN5+w73fo878iEIpIGU1PyoEOrT0IiSVapwpoZeautvrlwTyVqVUt+XzXqqt+rSN8hYwwv7YwYIDIUs8h6aGook2osDrYbaXuvX4pR4MK25GYxij5eY2Wgk77jatvtMnv/mOtbVgZ+sywEAC5sQApRwgd9VF3wHUCGL35io1UxqyrPmZJaf7qbKQ8at356gnAgPNPxuqsOenfuvxn7fmXM47XPzJqOR8P49it6ajF/WfVBz2WrQTA6ySr+uZxn0t9ImJpPx7bv9wxeb3i+x3xMRky5gijNRWxTDzIajnqz5dPdbBTWMqP2ZnxDxBfi7zPvXek6mNFrcHnM/oTgiDGZH37fcxXOJ3QQvu3md9remAn7lv/252auomPVd3/JeUQj37rUyqMB2syWimJCaiFmaZ++K/G2Z+fXVaYGKA86fB/bQOPfV3dy2lXQTgKFoSWFRQypBu6QzX/z/+t8w8Nd/YwIITzUuO6GMJEsDYYQA5AkJq2VAAju/5OH2+RxbtmW/a5uwJmSEvm//iaEVKb83s/sN57/t56bv+sZeafb1Pe/2dqO9H/yFft+Pf+Qinkc//Tjx2kBK0lXo0BQItHttuRf/lDMW6UAIg7uMnMO1e1fGCpqGYNW9N8wa1WdXBWq/VDCnt25xNam5qAm3VT0rvPQw1h+TAdreicubaIvmGH+BuwVTi42cHPHms6+0aVCaj0H7WEr++U9/yJpX0OYzSRDe20txAAublftw+varbfuLDN4g4QDgxW7D/8+Jh/FzD7zDVdNq/N3zD++xeeGbC/eLg3ACq+ah0OBt66sN5uXthoizoT2veVWMF3/pN7e+ybW4YEoi6anrZPX9Nps5rjNlCo2tu+ctC6c/4hPD6cPjv8985MzM6dmrLLZqdt5aSkTW+KW8Ln8nJ2eLhi1/7jfiv7wWb4MT51VaddNCOt12792kHbeKxo0ZeZO1O4bFbGPve2yfr7wf15++3bj9sfX9nha/CTUd01u39v3v74vm474vN9ufmEFtq/xXCEhIECIbD70Yw75yo1co4qLTy/60mBhUTrdIVIeBMmu+Y5YGhQV3EyrvLuXEmdJsV80rv+UMBCb2S9S37KRjq+A66+u//Oun/41wrd6ANCh3bnXt9iyc45EjRT4RhGB7E2dXIACQA/+l0BkkiFr3241MUTEga3XvIBox4Qwur0nHP8GP/dqln0MBPej74PrMn8P3lIAKj/oX8WI9Z+7S8pLDa07g479p0/9+PGbe4f/DDQCuk4r9xg3QYf/6Ydv+0vHYAeUBir8+bfDcCcfxrDWKEDIhuM7u6AVc6XoofomericV0XMsNI8aKMQdWBIyzS6MiAj9cq0KfwX9kfun6BAQ5h/OIO5qZ/7H9qnY5+80+ssHedddz4763jul8SQ/SzBL6h/XTsdUhjeGMZXwQuccf+2xe3C8DA+nzumX7bP1S2/3R5h8AP9sTBEfvsk30WGwc/DfGI/fsL2uwPLu2w5Q5GXin4weL+YXLi82T8fafuzPwMvmadsOBzY8xWdiUdjHXaX93QZW9f3GhzW/0D6xWAHyzqB2OY8aFOHKtmJ/354jZhw8j47zBmr5Uxz+A7a2ih/TSsTpWUCR113/FZ67nzf9vw+h+LaRh65jaxJr33/YOVxhtkEjaBiVAauTtTWKHqcLeEwdEmWjFUxJSgBaqN/1M3d7rRRNrqF12kcBOAKHhT+w9//8CUFPY/JyCQ37NWWV+ANqpAI54mZEWl5wqgJthJ2pfGJZdbx9WfUPiHzunJact8ff4mAD9sVwMw/lPAor7NgeBTgRC7ZYqYHzRHxaO7xPiQhk6VZdbvBeDplRi6osKwWlMAfgjlZRZepOMSzkOojRYIkfPIvvUCazUQm5qx3Fqv+IhN+eB/tSkf+kub+uG/VNiqZc2tfm7TLUbIy+dHGJA2GDRJdbTkD19HPy5tRNA+jTooomxA/6Nfk+ibOdAhH7CX9fsExjq009/e1CJogMzslrj9xXVd1pLyb4b+9/e2Ze2Lzw7Yr53fbtfO828Svh2MxO/dddyO50bFyhQdJF03v95+4Rz/thULHPbm40XbcKxou/rKtrv/xR97Bsq2radkjx8s2MHhsj5XYGWumluvORR87K9uGLJ8mW8tzHFMAOtPr+q01VNTmjfHOzhYsR19JdvWW7Kd/jjVsXjs9eNt7i7ag3vzOt/mZNSunFOvY2Jf3zTk5wXb9PJvaBiqty0K2J79g2W7fUfOWjNQy2bbTzGHXf7A2tJ8azNfm5KtPVI45RodGKrYs0eKtv5owYo+0fADJrTX2sp9h+3wV3/fBp/6nioeE8YoHt5h9I9KTV0ssa80I7kBhUFgTAAHCIAR5JJ1BPPAvUlXdZzlWKmoFHOcJdWJBRZ+mhBeTMaA5Xevle4GBsQqJ3Vph5nw7WB+pHNJN4tBIRUcBkzF/yjwF4sZ/bLqF19iLRe/10HMHIELznfg0a8GQmI/V7anhxbjsWZoYQiVARwrQ8f1szTOjpElhsBahSMrJQdHXWJSXs37GY3VyJ5nbcDBBgCLzCyAyvC6Hylkx3EAZtLhMD+fFz/5MIXlIbTVtOotQVFDAE1ju0WbO23IrzvZbObXmPMkxDVWKvi+flCqXY+OWsKP1XbJBwRwR0cGHfxs9p9ZHZ/rDLCs+oM2IREHeCeAYWinpb1pQ2CAnXS8zv7MgcWN4yGczd0l+607jtqizqT98eWd1pqOyBn/6f099k0HCoRlWCxYo9+6sM1+6Tx/A7htdUDzm3ccs60ONPRmehmD5YBJIvQGmCIc9emrO22Wg7GBwqi97SsHFALjvdWcitgfXdFuNy1s1L6DxVG7a1fObtuetXUOJob876Cg+4sbx0O/UyEE1jQeApv5fAgM4IY26KWMI1w2M2OfuzkIgT2yf8Q+edtRGy6PSv9z8t5szxr/xvlt9tsXtem5//F4n/3tUwNWqozq8+pkgwGCSXsVn5WhhfbKzJ0kIZUjX/vPDgZaxFrUL7lEgt/s5vvdicYtt/VhiX5zm+5X2Kb1sg/7e7Bqw8/ebpn5awSKEBkTOinsXe9OstNi9e1+48bcme6y1ks/JBAEWCJM9dNwjjAqdIU//MXf0PASZzvQEAjwJ/iPt4/Sut35i70iI4vqyP4CDp+QEeOQNp6csVTaIcBENFkv8NP/yNccSIyHvXzM9NzV0vggCgY41S+60IYdhKCdgVUiI47Ci0qpJySFWHzcoukGm/lrX7bUzJU+1isIGfkxuRa993zOjn/3L7TWaG4qvYcU1sNqjFwQwgPs8Qmns1YRw+ZzbrK2Kz9mccTMtdf9Gu3/7Ics69dYeiBdHx7aLfjH/453zLCUg6CWiz9gx7//F1Y8tkv1h2LNXTayb50Dvh7fbsymvO9T1nzR+3xovty99tc5tJ+NvWlDYDAr71neZG9ZEICf4dKo/e2T/RIM//K5rQI/2Pe2Dtv3t2b9Rte7RB86GQdOLQ5MavbA3rwdGixbMoY4+eUfgBHAz8sZH2bLupJ27bxgjmh4YIf+6N7jfsyc2CIYqFMdY+KD4/20LOGAJXOKY6ajwU/0UjUD3CDe/lfbjj8I6Y0vc2ihvaaGgxRDU60IAHXd8rvWfO4tekOTTq5u6QAZ/526MMlpiyQWLh7eKoaDKskDj3zVB3KH5w/114omHeQH7RYKh7Zb372fV82akXFh8Wt+M/t4oyV/3x/YIOEz5yIw488DPhAEo+8hBKU0dgdo8Zapqg6tOkDu3EnbT89erTRvgA37waqgbyHLa/DpHzwPfvwhkXBjpx+PitL1yh6jVxbbAw5gaBi79cL3CCRCkQMiAC3p2WcpRZ51o9DiKzIHcpWBw2pFASBRkULplQI2CnDpv/gcB/W6PpD9IUBT5583HdMdNFWscHCr1kUsmANXrh8ZcdwHbK/P89qjZv47Ibfc7met3H/IAfKlbC1WECBWzQ3oGNjQ+jtVH0khgdBOW3tTAqBCecwunJ62Xzyn+cT9/5XnhuyRAyP26xe02eKOhJ6DGfnc0wNWqo694D7n94l/j4CafKDX8q3gIwoUrJ6SsuQ4iHjO5/O1jYM+n+A15vBaHjO00M5E49s/7A9p0g3Lr1JmT2rmMr1n1THdwUz7lR+35vNukaNvOvdm67jukwqN1S+9QqnVo2QMuSNFl9J719/Z0HN3Wm7rg3KYZBrFWyZbefC49d7zdzbw6L9Ype+wH/k1ZgZ8vrVeXpxT0L/BnT8ZXD43KiKjxeF3HtGGdoEgftLsM9Ex2+KT54nFQitEryuFgQj9TJorJqw8eETHGT+g+/uYznlo7Q8FsGg/kacWjwMn0tybz3+XNa95pzK0AFBkUzWf/VbrvOFXpVNiPvQvK/jaIzKXJogwHMcATOjB8YJjwqjQ7Z7aRtT0oWAhYUfCaWTc0dKDUCS1iMZ3OPGTFPdE2wyFOvM7Hw+qYu9br5DZ8R/+D4W9ODasnjrhn7g8zOX5OaRnLrfi0R1WHe7RdqOlglg0CizWjlc8tM2vRdgW43S3Nx0AIuV7enPMfmVNq7Wng28lCJz/4dkBe8fiBnvLgno915Ov2t8+1W8Hh8oWnbhKfv8DQBBL12zROGACKPGF5DUxHyiTiNiqSXzjCeyhfSN2eMg/bF+h+Dm00EKDNSlYdvvjNvjkt63j+l+x9Jyzg8q+mRY5VZiLeNcsgQSs+dy3qdYLIRZCZOm55yjLCdFsdvOD7hQr2rYy2G2Ffc+JMWq78qMOrN4isETLCFLBKZp4wkH/hCbtTpxqxf6FaOpiMTk4cBgchL+0fiB9PbPwAqW60xke8JGcvkSMDFqfeOcs1fcBFAw72CGkRYf0hiWXGEJi+mKhg9GH2AmWJCKGp+3yj1jKxwJMkEGHSDxLReYj2wSeyn0HxKIBimhJkZg8X+GitK8t/cQGn/6e5fc+GzQt7TtkleE+CZ2DLKyCH46vfMHxxPLA1DmY4nxhhQB8XIvWi97n163Vt+eDlrUN1pevn2icWO/Wyz5oGQdfA09+1wYe/5Yd+9afWnbDvY5THTTVLkftunCeiZSlpi3xdV3oa5z247bY8HN3BdWy3SrZHgndVfJgPK2eooyE094QzWJD+zfbmwoAoVUBPHxkVbOYFYxaNn/5aJ9Na4rbJ85pUZgG7crXNw7Zw/vyJ94vNWPBqIGDCFnvQbdLZmTsV85rtaWdCQmNeR29zU9ijE3oal57IFYGuB0cLEszdPKcfhLjOEz1lTxq5xtaaKeL4TjpjQVbQmgo4g6umu21kYOb/X4es0quT9vw7Z4sLzxk4cBmaVzImKLfFq8DomAlACLx5sk2itjWTanUDgaoIROrb7PGs6635vPeEaRoDwd6kZ/UAD6MlX3ubomOEQU3X/Aua1r9VjlvmAjCVsy7cHCL/kasW+Qcfc6AuYIDHJx6bvNDYsJgVCQSTmTE7mQ33S/AkXCQQcYVKe3N599q7Vd/wtqv+SVrdFBD6EuhQreYrxfjkBFVOLhJ7BDCYPpsEUos9x7yiUdsjMKJDqpgjQaf/I4d//5/s4GHv2KDz3zfBp/4lvqTMTfWGlAFuOJaADIpgAhDBZDLzD9PDBYMHuM+b2PSLgFcUg5QWW9AXbx5iq/VMYE6xgDw6Do7YBTwTTVoXQGKab92wfgzJZgOeotNUihNRygXLQag9OMzvlgs/xmE6UIAdDrbmwoAwdBcN6/ebl3aeIJF+V+P99nu/pL93iVtNrUxYIQe2p+3r2wYksbmVNlRhJ4ePZC3rT1BMazGZMR+/pxmCZk/c22nfXBlswDVSHlMD8DDv8UIfVGIEUPszAOt42tpfMurhfRe7vGCz53QQjsdzO9bHFjp6C6/iSMOYoaDlGZ3htkNd4ktobgeoRf6TQEuLBa3Uvdud3AbLd4+zdLzVltuywM2svuZwNEvvcxBVJ+DohE567pEvUAH+pMGf63t8g8HQCs/aKMUzPsJQBBOGnBy9FuftqNf+yM7/OXfV4gt0TpNIKXrpt+2prOu01woACiRLoX+yiU/7Kif01SF9ahdlNv2sIAANWzIDBMw2fG4HH3j2Tda6yXvVyivec3bJXrOzD3XGpZdofUh5X14/R2aE+wOwmmMdPrysb3+S0ksGcdDK0MhQX6WCDv5BweaKY6DoJxsO1LYy0O9mjcaJNYXgNT/wBdV+JA1Q19kDkrrF5zvgO/dlpgy36+lA6raB5FvE4kmVfuItYepYrw6i/o1TqpMQNKfgzmieWu8bapCdzA8XDeB3njCSn2Hg/DfsT1GxhvXODV10YlzZM3IZIMZbDr3Fu1PaJF+a0Fz1NBOV3vTpMGTzbW0M+lAp91mjqeAf2vzsDQ+v35B64ksq/0DFfuvj/Qqs+vF6uzQPqJvpGqHhiu2qD1hHZmYA4Q6m9wQsyV+jNVT0nb+9JSdMzVl6XhEaeYUOORjkEyyiaOSUXaqNPhseVTjAaYwQnJ37MzZQT/my2Vs1Uwfu+OfvXzuAcRIg79qQhr8Ap//9fMblN5+00s8eP2K2ZkTgIxikT/cnhXjxdinMg69ZhprEWScPXWoYM8c8W/Sfs4vtk9oob225gDfwU7/g/+sGjLRxlYxFTA5OGcYC3pWIeilZo4abM5YrjCMWIXpSy236QGxL9zROL20vw4YMgcYZD/RFoIbGt1NbtujqhtDzyzSqFVUDz2OO9sTb8ZXaDjj4efutOPf+0uLN7ULKMDc5Petd2e9y/9eb5nFlwp0Zeh5RY0bP9fWi97rYORq6XKoe0ONI0J1ahRa3xYwGrAkDvioHN246kY/FinxXWJAUl1zxcBQCFJg5ugOaWIAh7web57kPzuDpqsOegCJdZGEWlLArlASgOrRAoj1rdZy8XskvB7NDyj8JjFxpezbNkqvw5rltW5bFU6jtQcd32nuKpbLz0n1ehSeqwrIAS6DekSAGT+mg1rqENGvq3HZVY6Nqr59VaFKstKo3o1AnJBco4M6Gr0SMqSdRiAcb9C1Ym5c/7ivD6wV7J6uRTQu4ThgEIDWdsVH1PqD+yu009feFACI9hKAi0+e1yYnjvPd3FO0Tz/QY2c7WPlNKkA72KH2zv9bO+CO3b/NAVRe5N4Onq6zQ0MVe/pwUWAAoDNlnEEivZ7fyeCidg91d1Z0peT42ZYMNFK+sRcFQKVRm+Rg430rmrRdf2HU7t6dF+h6pQDohPnm6CX9UP8KADFPaiGRgv9yjxr4wUIAFNppYbAE6QbVtBnZ9aRVBo6LDSge3KIwFd3UCWMp/fvhLysMlp6zWnoXwh6Elfoe+JIEvY1nXafMpmp2wPfdK4aFejP1iy6WwBbAUureH2hH3PnCoiBYHnryOxor1hCkzL8iIORvEGrpHP3af3Yw8LSYKsJrZKXBPhESI2MNEESzTjLWmEesZbI/v1fFEgnR5LY/KnEyFZoBK5m557gTPyfQDDkgSk1d6M6/3qqDxxzw5BwwNSsUBGCDDYK1IQuOKssAvYZFFwpU0BW9ceU1EgwLfPi+AMBINCqBMgwQNZQAiaoH1NwpndBoYURsEfNHQM7Y5d6DYnviTZ025QP/RSE7ACbz53oQyiP0R38xABjXhE8zjsfYgBZqNwFauR4I3GHeqNdDOCw1e5XOm2ua9tcAi4AcmqeS3g4ApixCrLHNSsd2az0I3REy5bgK4/k1Q4/E9aRBbNNqB42Ewl4lqA3tjWVnPACCfa5zwEC7BjQ+sDoAnT97sNeO5Sr259d2CWhg9zrA+OvHeuXUXw5j4MC59Y/7GFu7S/bYwRG7e2fOx6xaSzp6ovgffbJgcpY6GLpgRtounpmWfuiggyfYoJcCQACOGgCiPtA9rwIAwXj95fVd9ovntNrbFjX6uKO2qbuo3l0TAZDYqWLVssVRG36ZByFEeohhIQAK7bQxBxJJBwDDG+6Wpqewf5MK4gF6shvvsaGnfyDhcqXviBweFYPp/9X9o/8pBob06bZLP6isMCsV5TRhLEijByxFEil3ohmjYF5++8MCQ2hZms9+i/pVIQAmNEWLCUIrLxnHBvg4SCK0ws+++7/o+w1LcI3wFqAAgyNRtL+uFPGBo1bs3S8ARpgH4EFIjwwqAAqMR/2SywNtiwMIdD81HQyhItZleMM9J8aM1Lf6cfoEvNA+MR7sD+wMIKPUf9hGdj5p/Y993Qp7nlUzVcAFIFOApJANwM9o2Y/XJTAj8NLQISAHIKXacsKBVMTnMVYtqiYRobX6eWsCBujABsvveEJfNkn5VwXogWOq0i3ARCjT15zxOOeG5VfrZ/1iB4HNk6R9Yj6RTJMlHMgxJswVrBEAB3Cp9fTt0HOp7Ylb8chWgVR0Rayb9EmAoErFSkd3ihVKAqIcVJFRFgKg09vOeABE2Ie09j+7plMAA/v82kH75uZh+5MrO+SgMSom/8d7uq3HAcErZVjYCiYHh95fqCo8tdHB0N27c6rTk3OgNakhqualDIlWCLblPD/m3sGgKjQA7ZQAyAFHWyZmHxgHQNnSmN23J68KzK9kfmWf0+9c1G6LOxM2uTFm648V7WkHIACziQDod+48bv/vmUH7/rasfXfriz++4w/Cg1f7PLEQAIV22pgDDtie7Lo79KalNkzVAQnhKypAU++l1HPAHd0xd8YlAaSRnU8FqdC5AbEgOMjc1kcczHxfoTJYFhxtHdSqO0JYE35SZRoniXCX7Kfy4FExBTBHZCnFHVzBmOiNf5IJ0BTyNrJ/vaoWDz39XQEDAACdzaPJtJUQF9uoQkuEb9DoNK2+SUCHas2EcuKNnRqLFG4E36qaXMwJRPA7DBJVrknzJrsp6yCPOVPBmfBOxdcKMTXtJqg5BOhBSM4+gLjSkZ3S3UR9ToAD9Dwch/AQYTSyrQgdke2FAJmK1dXhfkvPO0cginKyZMtRcDDePtVSUxYJMEab2gUexT75uY3selp/qwZRLCmdD7osrH7h+Q5A367sLUBPw8ILBWLp6q42Glsesp47PutgsWSpOav80pCpOyaQN+pgBnAGYB3z48LWqYCjz5mwKMAJvVGcLvm+ZgBMVQgvBRlrgDu63EcdSJ3qOoZ2+tgZDYAAP02piH3q6g5b0hGkkz+0L29/+WivvW95s31gZZMADGzJn9zXI+dMheZXazhzNEA8YEmGHAwdGqraM4cL9gMHDrBDgKBZrXGBJoAOoacfOOighBCapFMxQE0OmN7rAIg5ksH2gM99Z1/5FfUdY9wP+r7tmagKKD56YETzORkA/f3aAdvWUxTDM1h48QcMFM1Yb14cFGUMAVBop435jYjYdXj9Xco0AgzAbBDaSE5fau3X/Dur9B92p0/xvIgDh3JQaI+blIe/93CCdERXhpUDAcJmtH8AIDWd81YxC4CAoWd/KCdJU1FCRYiNWy58twARYRaAC8d4ofnfY6MKG1GviMKB9O4Sk+HHycxaqZYMmTmrVdAPQEUIp3HltZaaTggqo1EAbDAzpGeP7F0rvQ2MF3oY5q1q0Rxr/LRw+IxbPLbHmlZdZ0mfI3oY1duhirQDkfy2R3zcnQ56fGwfr+THILwEKEEoLsbIAR1AKrfjMQc0s6TDUSjJ5xVkWK1RuIl1JBRGx3YE5xITN7SLyWG9k50zFdaq9WHj/IPw2IDE4NQbKvgcECe3nPf2YP/GDgdQtLxo9LW/3Yae+YEqesNEEaIjbMX4hAY5Pk1fx0p+/SliqJR26vwU/XhHBZyUjZYPSiSgrQJ4oediPC2a30yxhk4f++qA5QoB0GltL8HFnv5G/Z6fO6vZLpwefEAcHqrYPzw7KKAyzQHIkw5M6JH1t0/22717cxZ7DVYDbCKhs/8ExBzOVgS6fuvHx4JK0yAGN5qZrp6cfPF0ed8fMIXOCEO70+pgLqh/8doZeA9GiTm/3MP/Dy2008/8vpUD8/cOzne0WnHHGBdQAbAc+sKvWn6vO9bpi9xRdonxUTjIb3hVEvY389go+9PCJaiLwxsckS86nHLPQRvN9at3FfvSQqN+yWVGSjmgBjAAU6KUdfQkcqQ183Hc4dKUlZBbz91/p8J/sfYZCtvBqvDGgzkq+xhxBwkInNH8AB7K/Qdt4IlvWc89fy/wlN36iEACoSKcPA4/mmwU8Bob8y97DmAAgv0Pftn6HvqyQl9UPQYgobkBPMESwYjQ10sCYwdcVMam2nPblR+XEJy1I02+YcU1wfnRIys7aN0/+G8OQB7yU4wKRBEeo/EoYUOOQSgJhifhACgxab6ep0EttZnIROM6DTz6dR+vJwBao8HnH+tGQUXOAzZHzJwDF7XFSDUFQMnnTT8zilh2XP9Ja1h5nWUWOPjqmqu6Qly/sUo1AIwOCqkuDRDmchA+1PwcFCFa1/o2+b3g9wzgjHsBwAXT1wD48d+D2kWhnc52xgIgYEJXJqZqzzhuhNDf2TqsthX9I1Vlev3qD4/Zb9x+zL7goEgJBuP71az298TnXo1xXB7sP1Ias69tHJb+CKOFxbRmf9O9yOB8RFJscWeff/Dytz8xuyUhJin80hFaaK/CHLQQOhpTLaCMJbpmKTxFDRjCRjAciIsJc41Wyiq2N/Ujf+3f8m8IhL2qYJzwNzPsUNXKg8fE+KAr4XfE04RcRitFFSLEqVNbBzaG1HTS1ssDDhDcaZMZpgKDwcRUPXpo3e0+xlcEXKxaskg9xQ2XiT1Bp1Q4vFPsTzSNA55t0cYOgYPeez+v7vU0/0xNXaBsrpYLbhVD0nbVJwSUCCPBzMBqwIwANnDmAD00TXFEwO788zue9DXar7XK71tnuW2P+OlSfHCONZ7zNgcVvyIRdnLKIrFZaJoCnVJcouqOa37RAdHblR5OnZ/CsZ2WaJ+lOksjap3xnMJVsC6AKQAE4BJgQ7YaImuE6XxYUpE7NXulsqyU/eWmekvodBx00P4DETUgDAaKOQBgMgvOs+Y1t2g/xM9kwMG6cUzADUUXCX0RUkSMDQOInorQJQ4ArRcZbL4gfs3TRpXw7Po7LJZptSnv+bTN/5MHbM5//JHagdCiI/wgPv3tjGaA0NzQnwvjQ+cdSxrtO++fbl9/zzT751un2pfGH19911T7xnun2Tf98fV3T5PwmBo8/+mydvueb//pKztVlfknMVjvbNG/dYy/aRgt5XN7sbcQ8wUsPXu4MP6M2eVzMja/LfETF1kMLbQ3k/FeqgwckcNT6nSqUanqZC4hrMU5AiJgcmARktMWWpKmmHPPto4bftXarv131nblz1vHW37DOm/+HWu9+P1iRsr9R/DMNrzxbuv58f+xnAOe3MZ7lbVkDoaOfe8zSu0mpEPjUOliVCDQAZB/IBB2yfm+2Q33qBqz2i34dmSqqVgh7BChukpBzA3gCWeMGJfMMjKolN1GvaLmyQI0+T1rlbYOWwKbkll4oXVc/6u+b9YK+58TwzPscxzedJ/lHLQVDgchLUTWoyM5hbOq+WEHAEnHDSXV+UEsDZMDg4VJPO2Ag1Ai6fmRRIOYKYG0xk4HWXsczK2z7OZ7teaau89FhQ4dtEQS9b5sfON0QJpsUPVoQAiCaNah6eybrM5fI9TYcc0vB+Jz/5sihqS6c178pFL3mH8WAkIBeLTBSE1f5hOM+3BJi/rY0YYWgV6+UQK22GfU15O/BW79fmC8sh8L1musVJKeimvV88P/YTkHkBGKJTrIU92gZEagK7Qzw85oAITVvmvBxFDocOWkpC3vCh4rxh+1v5d1+t/++sdWNdvs1rgNFsYEOG5d1mhvW9jwAsDPr/z9ih/+fu+oj50QMKPRQVtTm9/JxvOF8qg9e7RoRTZ2W9zuc1kS6HpOeYyJD+0RWmih8W6i3ozq37ROkbAVR0/vKN5o6gslG5VzH3z6Njv05d+13h//rfU/9GUbePRrNvDY123ggS9Z/31fkOiXRpiEQNCI1DF+/0GFgsgaGnjkX6zn7v8ngISoui6WlhMnHAbbQ7gINiO/x0GCgxDq5FC4kDAXb1xq0OBsh579keV3P+XbI86uupMfUvaa9D+rblDdGrZnrL77/9GOfuOPlTmFEBiwgwh48Knv2qHP/7L1PfiPVskNODDwz6DGDoXxYKsm3fzbDux+PWBlGtuUzdV57S/YrH//NZv24b+29qt+XqEsQBKLRWgQAAlwAcz4IopZI/SHZqj9qo/b7N/9nvQ6rBOd5QF7LRe8Q2COCtCsAYAIJod6RGTRoTtCYA2zU5dMSWQtwXFLlypRqw0FH2x+wmRulY/vkeYKQTesFqUJtI1fT+ZF+4qhZ6l/tNHPe1CsTwC8KroPYPIYD3CpkKeDIQASeimuA/dG4cg2bQNIqvP7IggThJ+sZ5Kd0QAIogQWhVDSyz0QH9eIFcJTpMtTr6emuWkfT2vHeAaGiI7xdIV/RQ/f9udWNquTPDbi4GZ3f1EanBczdDc7ekv29U3+rWf8uQ+varI/v6bTLpiesq6G6CmP1eyP6Y3Rn2oX+NBCO22sju7hA3K6xaO71DKBXlGEcijoRzYPDhDvSZo5RQNJX6dVRJxO6hQUbJ7sn5YRAQFYF5w3ThTnKfaCkAg0r79TCYUBfHjT1vGhMlo+IcCGPSgClA5uUiVqKgvDmJAxlZl9tjWf/06rX361GpWSCQbggOUAPMR8Lj6Yxom3zVDvMXRCAkKAOT4k+Lzy30lVVzXoijt83z/ZOc8aFl9irZd/RI1fCWmlpi6xsoOl9OxVNv0X/q+YmMy886xp9c1WPLDZj5lXSjxrRO0eWCEfzMjyAiCQueUL56ePfibvvyb1eUlYjbm1nP8urSvrXRnqFSvUecOv65xgymCcSGcnQ4/QWaJrrjLwyMwidNV01vX62bD8SpUcoEu81nvUz8l/wtYhxIbBIQwGKOr98f9V76/eu//eBp/8vh379qft6Jd/T2HK3I6HpbcCMMJMCcBxPg5mGQt2By1SufdwUMjSzx/WiXkkfO0FmkI7o6xuyWd31XzrGWewLaRtj5eueVHjM6M+GbH3LGtSPy9q+/zaj47ZJTMz9snzWgRE/uaJfvvfT/aLvc45ePnYqhb7g0vbLB9o9F7SWOCEfz7VT5jI/Xvz9onv+jdE//2iGWm10aDYINlWb/vKAevOVcVaIYSmuvSfXtVhqyaldPyawQyNnOL4jJn041Gckc3pH/an93fblzcM2bzWhH3qqk67aGaQmXXr1w6q6/3LpdYz5mW+Hp+72R2B2yP7R+yTtx1VBt2pdmVN+V5N09lfP79Vz7F+f/fMgJV8PhPPI7TQfpqGc+x74IvWd98XBGSaqNzsIEVVmw9sGgdHQcsKso3QkFBXhgyreOsk3z8hQFPJDihshaOFRSJ1nMwxBNA4R4VG0AnRIJM3gN41gVF9OuOPoWe+b/XLrjSK/gEuxhzYIMaF7VB9nsYO673rb7W/wmwDR1Xrh0adiSkL1R+r6SwHFxe9x99D/nkyVhXrBNsCO0S9HrQ/hMIAVbzRABaAF1LLYZbolB5t6BTYg12i6zr6nqF1FHAcNRqtkhEWMD8FaZOUceVgBLCGVia76V5VVabzO/WARvP91rDsKp/vEWugyOL0JWJU9vzVu3XczKwV0vpU/blExwxfZ/8s8//QBdUl0srCM19nUv+ZD6CEkCDAKNbc6QBrxA7/0++odQcsnTQ+TeiY5qhJLRl61FsiDJegZlH7dIFXBN7VEWr8jIl5A9RSCwnAA4j1BVLqPx3vE5PnaWyyyQBJgDfCnV3v+EP/3a+trmloZ5Kd8WnwpHjT1uKlHlv8QX2d1ZNTag2BU//R9qxq9tRSuJ8+XLAnDwUZA4ASAMTls+vFsrzcI+2PWlsN5rR7oGR/8XCvgBZ/z/Tj0KOsyVEL+p4vPzck5opjAb6ODldsw/GSTWmIid1JRIO6QoCWFzsela1rGIOU/P/rwGNwZNRItb/WjzW9KUiD/8amIRVvJDPu5Yz1oC0GdtjndNu2l0+Dv8DXr1ZriTR81jFMgw/tZ2nK4nJHjqiV8Ae1aRAkI46l3YJSonHHDpQU3nEnCMszVsqL3QH8UCwP5kJOt3OOO9pV7njPlrYHpx+MR4iEm9v/923rINh5oxIqSzf6fjPFmqTGe0xRvXjw8W9YuXufQAdVmQsHnlOFZFgZhNDoYHDG1ZGcO+ptEhZn5p+rbKRYpsnMgY3CQQ5maGvRdtmHfOQxG153p2oV8TYjTESaONWLmRzHA9zwu44zc6Vv02Olw9scNEwxOsNLy3R0p/pp0VB08LFvSDukNPNtDxvp4tGGdrXDKPfuk4ia9UTIzDxTc84RaOJ8B5/6jlgvUvIBoIjD0TgpFOcAhmsz5hPlPCsO2qj1w5wpkEhqOkAQcKkK0Xue0fUgBMe1ZA0pW6DU92pFACgz9zzfp0nXD+AUa+4Q8En6dVPmVzEnDRFsEACQFiPJGctV10hFG7mWDizTDoAnv/dPNFYIfs5MO+MLIeLYX+7BBySCZHRA1Mk54s793j15a/XfZzhQGC6N2hMOfp47VpTjBqTMaUmIsaGadHe++vIPBxmHs1Wl3v/XR/ps/dGiag7BkrSlYz5eXMUL9w+W7I7tOYXlOBYG0KFi8493Zm13f9ARnl5hPQ5o6GZ/yuP547gfb5dv//cOfgAe/uXUUomIzW+LC0T1+jbU8hnwMViDl7P2dET91Pr8uJu7i/bQ/hEBuFPuOv7crOa4GsNyLOohbel2Z/ISoCm00H4aprRlByh5MqEcGODQCFuhOSGkAitAdWLqxfAThoL05+LRbaSQiokYG/MvLP5cyR1+8dAOsRakX+PkFRJDJ1NzlA56lELvQIhvAtF4WplFyWmLpcWBScpuvE8MRdLBDE6dujJj7rABHTwANQAxaYl8fABayvevX3ShA6GZ2h5gkdvyoOaBhqf53JuCkJgfF80RjFbGwUjTqustUt9shd1rrerzpAI0jActPrIb7pTWKDkpYE567/q/2hdmjEKC2a0PSt/EfAA5GKwNQnFq5TC/0rGdlpy6WOdNQ9T0tKW+5s0CSfmtj1idA4o6B11pB44qbOggk+wxVZ3OO0DjWvg4aJiGN9+nekF8OFKQkXWMNQVtRMjsYu0IUfq3Q1/7IYUE6cQPm0aIsuzXd2Tfs5bd/KBADuUCAENqIUI1aQCjX7NK/1FVnGZdOK/C3mfFbinc5+fXedNvW5oyBIDa0M5IO6NDYK/UWACKDXbUR63ZAULJPTSsSyZRZ62pmHx5X6Gq9Pma8Rx1hl7x4vmGjFssj1kiVveCkBNggGAVVWUZD4bkVMZr5eqYChvCDFHYmp8vZnwWwySxycTGrgAh/1/j6Uurnn15YwT25SdTZN+XM47NPhyk6l/zXus6RqGF9orMb0IK+XV/7y+lv6FnFIzM8IZ73SkeskimVTqWyvBx93dVsQ4Y9zpd19su/4icJPoXHDU1dEbcYapWUCwlx6lKybAOaEv8zfF8tlCdg4250hIBbHDAwxvvka6HHl3pWQ4KHAABINAl4dBhjAaf/LaN7FkrtoWsKTQq9PtqXvMOa1hxtVgp2BJaWZAhlpq2zJoveo/RG4z0+bgDFJgM6YcUwppsA499U+wPc463dFly+jJVryYk13Lx+/xYR+zgF35N3fNrNXj8JP1//xykYaoDxXjrNEv4vBsWX+rfzmLjVbN3WnrmSgc8ND99vwMOBMVBDZ2e2z+r2kD0YJv8rj8WsOp78J+CNiKZZqX7U3W52HPAhp76jmW3PCw9EuE/AGDzeTdLmzNaLAiwwJARsuJaKUQGwPFrQ1iLMBegD10XdZjod8YHLBl+nAcFMctDPdINARop0si6Dj93l18zv7ZcQwehaLOmffR/+PqF4OdMtjOeAXolxoccbnmoOGrd+YqADrc94KHH/4ZlQSQ9kbVg+/FMTjEar+QBywIQgXU62XidcBLjneJlGU8DeBgDAEVhs5OPMfHBWITCTgZJAJfasTToq7CJ+77YPCca68g6sQ/2Kg8XWmivmZEKjpAWQMGNOOJAIZJMBWyAO35q2+AYrervf9+W8AsMDmCJVhYwPLRxICuI9g6lg5sdoKxT2CYATU2BtoX3hgMuspII28DeIOYF/JA5RogIzQq1b3DA6fnn6zhkZgHClP3kwICwDholPjdw0rHWyQ4WlqmqMuAKkKQK1T37NV/GhxUiRR3AQN8xss/oAI9AGQYn72CFdyXnQMgJgJRon6ZGqYzJ/NEOASJYCxgVxknPW60mo82rb7LmC98rrQyhseLhLWpBgc5H+/t5q91FIq31IrMLEDdWzlt6xgo9D3sFY8RcSKVvWHGV9E+Ivmk1kvG5+8R8m10al0KKVJcm1Dia7VOdI5q2lo/v1TnBUpHGz+80gYV5omEpzWvjLVP9+QGVI8htf0Q/udbmawxrFGufbv0PfsnB63GBVz7gaJw6+T1/LAH0qzK/TqpJFB0Pf8pLhPZGthAATTCxFXzYcCP73zj458NkwTY1q73+qh7Brqe0idu9Upu4z4s9TmUv9/pL2avdl81O7BM8FVpor4OR4dWnDuHV4e4A6PgNCUNRGerzX0nlLms7blZAR+1+xQGnZ55lIzsft+zWh9wxNqvAYHbbI/6q70lWEiEW9CjuWOXkW6eIaUEvRMo8FZkbll4ucJHd8oADkEaND2hCd6PjOEiqDFJbaFQsEaEt5tmw7EoBDliopnNv9jkP61gcg15j9OkCAKiGT7bXig4cYIBG9q6Xw6fBZ5B5FnRVR7fUsOhiq44XB0SIzJqogvRR3/fQFkvNWKowFc/TLgTQkSAjDs2O74NOqNR3wGJNk8R4IRgGALVc9nPS+bCejsQ0Zm7z/QKDmYUXCRQR9qK1Rm7rgw68rhUDBLjp/uFfO6gL6gIBCAE/ZJPVL1gjNqjOwQlMUaDZMul6OF/OMajlBLBLC1Q2n0efsMU+ly6BKwCqtFTDPdIN1UXiAjisEzogme/P9lM+8BmtyathfyjESCiV66aaU6NlgUw/kL8aAqE3qoUAKLTQQjvDzd2xO+mRfesCXYw7KxgTmAicE6EkAAxOUuAncN9iMwAghLyiqYwVju+WfoixACekdgOUlJothO+Psapep9EqYTQABM6UisboSUb2PWeFvesYPAi3kAbuThhwlpqyWKCDcNjgE9+xaH2TRNm0w0jPPVciZsZUVpS0L3SJP+bzO6Sw0PC6OzQ/nDqsTH7nE5bbeI/6ecEmjex51p1yxuiKrmrO7qjV1sPPlsKKFAms5PoFPmCufJJiggj90Z6DNaJxKRoeCixmCOc52CJjjH04n9SMFWKkCEex/dDT33dAtdlB3jQVE4Q6JoxGOYJyzz6F6QhbESKjszxsUNxBFcCQlHy0WxRjVMo9bJVE0/QiKyncRliRbvkCSA7CklMXOQA6X+Oic+IaAmx0HR38oQFShevJ84J6P+OMFyCJrDqy11ovfp/WKaDIuVRRfw0t14sAIn+ecBrVs1UVnIy8bY8JDKVnn62w26sBU6H97CwEQKGFFtqZbdGYO/jvKttHfa/cgVI5GfBANhHtJ2iBESQCOKCpOT5gkP+OnmTMX6t3x0rneNgfgYV+6tJQ76f2DZ/tg98ALgieAVe03VAlZQcTAAbE0EZ4qJCVY5f2yJ0woZukg6X8rifFEtUvvkSFGwn1ULeIMA1OHzBGCE3p6Q6YYFzUiyvfL9aEuj1odmBT0AwBAJgv48dSTZoXoTg0QfULLxAQIvxHdhr7KpTW0GZ0yk/PXKbtEg5gAAo4+lirAyhacqTrDbE14Ia1iktA3q5U9bwyvbbY8Ob7fb+Dmjed61lLFVHMDfg5Pqi0ftgsgKFATdrn6GtFN3b0PYHQ/IBCacxLDWl9zUilZ93ono/Wh3UGWDUuv1IMEEJ2riMFEAmzoTui3QnME2EqmCRYOZgzjqtu/oQx61slJNf+3BO+ra71cI9AmQSNJ663GwC4VJCOChYr6XMho48wKNcR0AXYgp0L7Y1nIQAKLbTQzmjjGzjF8ShuV+o5KIYiEM32uWOCAaBoYF6gQTVm0k0WyzS6g0yLRYAtocUC3+aphYNDB4xIM1QOWtUoXObOURoQ/9mw+GI5U8JqsBg4YNARvcfQ51BlmHAMjE/zmptVy4dRACFUb0b8i2gYp06IjVpDCJ11GN8HtgLhdfn4PqWVFw5uVLhNAInj+fwAJIR6Iu64CSURWrJY3EHPRQJ/RkHDOA1aEX93G/WCACiEuzgHQkjxzlkWd1BTl8wIKOR3r1XYDSaKUBhgEMdPF/mGZZeLgUGLQyPVWg0jQkPUMSLlngw1mCHCdGiIAFqInDk/ib0drAFuaGAKO6aw5Cjd+IMwFe0/YGdoBzKy+2kJxllzOuMXj24PwORQt4OmQwKI2U0PWHbzAwJlhO3EBo3R8DQpNpAijLBFMEuqLO37AlqoNs2cR3Y9pTR+RN1iw6JRv5+eL3oJAFKj1m0PS0fVfO7N0h/B9lVzQ9Z71//xtb9RYC60N56FACi00EI7s80dJAJbVXgm1EUmF+yPOzJ9w+8/IuYiNXm+wlVqqQCn4c5UomLCUuWipWcsE0MBI0G1YHpMoUvBIRPyYoygcWpMbBHboQUBiMAa0MWcsXCGhNAACjhQCi2yT8OSS614aJtlN97jY7VoXEJdNYO1UpjOH4yB9gYQQIo6WVnp6Usk1i75cQEIOHkAUf3Ci3VeiHPpcwU4QPhLKAvmA3YFFgZWJJqEoUn7fh0CXoSVcP4CZz4+gJG09vzuJwV+6H8GOCGLjPAYYSqy44IijD5VX0PYLnREMEkAJwAK6e5k45GJR+FJmDFS5H2PQG/UOtXKQ8d0fWiXgcaHwpOMAVDh2IDK9Izlmi/zp7N/4cBmKx7YJGaJmkGEGwNdDn2+KCUQ80NUHOjQbb7gALNDjBHzD7Y7KqDEtaMrPB36YXK4/upFRh2h/JDALWvDPQTTRVFNygJw/Um9514b9vkAktuv/gW/7tRdCu2NZiEACi200M5ogy2h2i9hmfEngh+RqGrnAIhIR693R1jv396p2JyatlQMSN0Y+pGyQAX9tdDVoPHA4cJaICQmxIajVmjEx4QZwLnKaWZaLTF5jo1m+wVGYB0SrZOlx4HlYR+AEEAERqeExsiBCY4dkIPTrl90qVLGaTHBmAJNcXe+hLkQUft4LRe8y53zgA2vu13ZVQqnTZ6nzDHGgwGpFfkDgMQyzRL8ApwAgJxjajwdHdAiVszBF+uG2BnNFH3EYMQisZRlN98/rocqKsWesJrachDiimd87RZauduBYs8+MS5kksFMARrL3fu1jgCxhkUXSTdEeBJwA7irX3KJQnr8rpR9aXmiesC4MTey5NAyoXciLAZgAcAwH64n23FOwYX26z3+qAFIwBmVousXOzicuULbcn1jPmbjqusDdsuvkeo7lQpB+KznQMAQNgWsHCHTgQf/Wc1vAYa6F3Rr1flar7Wh5+7Umracf2sAvEJ7w1kIgEILLbQz2xzEADBwnDANGCnkOGx0HSrM5w4MQTChEBxravZKS0ya486uU6EPwmCqVOzgQQwMTn/SXGu97EPWsOJKy8xeLS1KrG1qAKx8fHpv4ZwBFThGVRre9bS/HhEQQssCK4PYF+ZADVr9NdKwKSAI+GhYeoUcKHMj3FM8sFGAhR5YhJhgWgAMAKaCO+mhtbcpW4uq0EENnIjAgrK7juxUSjrn1371J1S3h3EAH9XhPq2TND7oX0bLYjvQ9hD6Qshcy75C1wNTAhhgH0JAiLwziy4Uo6JHfavKDEjzlGq01kvf78faZzFfA0KReQcXjE3bDsbJbrpf6fOEACPxuBWP7vaxHQAl6eTuwMfnwPkDmhBJU8SRsVXWYKhX+7HGdPfXLwCRGvB5gQVlDNiekB3hSJg1CanHK3ATvqyODOrYFHRELJ2cvlgVt8msU8FMP8eCX8vstocERqti0frF+ND9njAa2iOrVgSodB6hveEsBEChhRbaGW8AFlgUdDWFvc8ZdXGaKCaIZsSdJn8DcqT/AfT4N3bVlsn2+940+HQHP+8cy8w8S2nr9NxCYJyZt0ahMfYBxFTcidLSgmrItJiAMSHcFsu0ujOOiDmBnZCDJCTjYxNOwWHTDJVtkz4eITQVQfTt0P5kN9ytUBLOFeYFMCIB8XCvepsBmEpHtvs8unSOkUyLRUj1rm+2qo8JmEJzVB0JQl3MZXj9neo4j/YJgTHCY5gi2BxVxnZwGEm3aA0Ke55R9hllAHLbHvNzXqrzA8CVB/1cEBIDEvODjjmCekKl3v0OnLYKvFFLqeDgQfPs2e/jtwlIksqOyBgQCiBMObChX5gAA4za6Khfm7jltzwoxoqFSjkYobEqzAt91wCqaIYAdDBLzOWURhjSr29m7mprXHmNg9xVWi/AKscmnEUIEUaPTDJAMTow2p5kFgb9zcgGo4glNfxhiDgXwnM8AL40hoUtEsAt5LUebZd+UKURQnvjWQiAQgsttDPf3PnFHBQg0m1YfpV+wojUuZOTHsgdFDqZmkYHG9nxhIONPf4alZPpE9Yg5ghmgi7mMEOqF+Q/CZOUju8WmIIpSs928BNLyKES2oIxAEiQ3RVlPJgIwlewCw4CYCHqF19qI4c2O4jar+cyDrAI3wFU0OmkZq0Q6xGwVgFDAxCqn3+eA5G4ABDbI3RGlMw5MQ7tJEgxp5WH2J1y2X93YFGtyKm3XfFRsU7UExIImbHctyk5PilpnoAO5knNpOH1P9Z5dd3ye6prREYbGhhCUGidGpZcrjAgTU2Hn7vTEIyTYs62Bd8OPgbhMaGxSt9ha1hxja/naND3zP/ObntU61zH9Wp2oOZAA00N7AosFWxXbtP9lt/+uM/P5z9lYZBlBwBN1vscpigEqAOdZJw7mXWwTlTdhhlDP1TnD5ga/e3XF50XawwzRlFJ1fNBMO7nRZZdomueH+PJ4Dlfb0KPrAmaIEJ9aJgQxFOlm9+bVr9VwJrzDO2NZSEACi200N4chtPHibmTxGFSZTnocdUnJyfNTEO7WBOJYR1QsE9ux2Ny8lR0xonTa4o0d8JPAATYIhx0Yd8GPQ+DQDiFFHY8cd1o1Qid4SRhc+ricbEmKsyHlqiYU7gEZgcAVlK1YtpfBCJkQnUwCHR4TyIO7j8scNO08rpAO5TvE0iiPQRzULq/z40sKhgUBL5N596kOkKNq24Q60V3+lhLZxCuauoSaGIOZI05ulJmGEwV2h8xGw6oAEeF/eulz1HYbfZqP3a/H/t2jUlF6WacfX2LDW+8W2wM4CA1Y4nYMkJihOnQ2rBegLfWSz+gEgCAEzrSA5Zgn8TUqCJ0nY7niycmSyDsubs0H4Af+h2uJ73G2BaRNUAUtsvRCRdd/wNS6RpPWDLeSWXp6T7PJq1r1NcY0EbmHPohKnQDhBAyE77jd11jP3/WE8ZP5+DnTPhLTOCCNVpDsvHYj2wy7oWGlddY3z1/5/tV/FrN0rw1odDeEBYCoNBCC+1NZbA26GdgMxA51zKtSAMnTZ2QFKEbwhgU8iNdnrAXDFKV/lsORHK7npSTwykivCWrCDCFYBdWAkYmqFQcgCtAE33EqMgcb+wMnDnHJcpDurePQSo+oTWADwyTGB6ys1qnSZCN483tfEoCZpwy4avcFkJSjwqgwSAhlK7z4wGkCMVRoweQAJtCN3S12xCooejfUnfgKQExdWE/uEXHDXqMbbbSkW0K8wCoVCW6e48/qMmT83k8oU722edgp3LSzsCuCCSQLu9zGvHx+J3QGAJzsr5geVgn6i7V+nWRNdZ22YcVpvSFc/B3RGE60vq5HoAXah+Rlt7/wBcl+ub3lAMaNDfZTXeLHVKByOKIdFz5XU+IRQJwxBo6BE4oY0B6OuEysXlJBz/RpI1RtMf3q2R7fE2WCdQC/libwqHNNubrE/Vrhk4IMMj1gi3j2nJdCw6UCcmNSSiesITPjZBexgEaBRFhixiH9ePaAvDItlOIL7TX1UIAFFpoob2pDCeGkwXc+Fd/iXjp/4WQl4J/MBj0qgLgxCe5s2xoU1p2jVEIGB1qAAF8jsuZElIixT7qThjGpjJw3AYe+7r0JWhSEBXDCEi/U8wLxOBAGQNHqCKFjR3SlABi6HUFe4JTJhwVTeOwMz6/KUFD0N5D0vrQNb1+yeVGV/b0rBVKNwcsJSfN8fMqiOmisCDHAtQBNobW/kjzqfNzBlyQ9h1kex00CkUqrOenSg8xQl+yuoi2pxM9lZ8L45oi1i7RNt1aL/mAA4eIdE30RxsZZ7FYr/olPre5ZwuwUY07EksqfKT2FD6v0tHd6rAP6Ii1UCfpHB1D9XZ8f/RH+b3rLLvux1rLpAOcBh+TazD4xDcFugTiHDBK0+PXTwUqHWzQfgNtECwR7E9q6gI/57QYHcAnDA6AbIDaS74/7FHx8A6xf4AsWoagZSJsxw7cC8X9G/33UaMBLMwezJiy62DmHDSRXcZ8WGvWNppM6doVj+1RJl7RASXnIIbQ1yC0189CABRaaKG9uczBCt/C0fwgJC4c3KCnlVrdOSv4hp6i+eg0AR9ATJCBdMCd+jFl/KR93/plVyj8EW/qUIaZtnPQgqiY7KRYQ6vYl5I7PmlMGtssv+NJOVdCPYRzYApwrLAyFf+bZp5BKndFlZPrF11kMQc9tZAZGiAAA+fAfqnZZ8uZwmbQCoNQUtPyq8VUDW+8V1ogiZrRyDS0u3P28/HzBLSggwJ0UXdo1OcBKEPArBChnzfZYoSpEB+jX6IUANoY2B5YEDLGmAMgAoaJmj6kh6tas4NBwnCsSesl7/dxI9JawaoQciScqCKIF9xqTavfQvDKshvust57P68aRoBRxgTw5LY8bENPfVvAMj3vPP3Ehp65TaE0XyxV0CbUB6unWk4ZCjXmtGZofBBLAwrR8KjZbSknYEkoa/CZHwQhKhgyXxeuNZ3yYcNUY8lBsXQ9PktE6MMOxBBgcx5c68yCC8VewSoC6sTwjVB5eru/HvGxJosRJGwZ9/UG8CLA1lx0HUN7vSwEQKGFFtqb0qgADAAgzAO4wRnh9HGG1Hyhj1e5/4g7bndspYLAAx3EqedD7RrCM+h6cJQwDmIWyByqM+k9MvPPV4gN4ABTgkPGyWOwFTBC1LnBObunN3OHjMMkdEM4iZAWQIZj4ERhmwqHtgk04fhhG2BSYu60qZ7MdipSuO85hcQaFl4ksEN4CwDTc8f/lKPOzFktgAIAIjwn1mbX0wILFBdEp8Pv5d79AjkwG7VaQdTxQeNC5haF/wAeNGjNuEOHVQIwcV4d1/6yr0dSLS5az79Vzp4WGMXu3WJaYExaL3mfj+mAqXuPtV/5cbX7GCuO2NDaH9jAk9+WcJu0/8G1t/mxZvm5tCqTj1AlIa6RnU87UJus8BrrQzFKgCXz5rpyvWD40PggAKc0AM+xFlSvLvXstdLhzQo7BlW02wJA4tePUBbXgvWAsWM9AH0waYBQKk9n5pwTaKKGe8T+qRK4XztCmWTvod8CiDG3ePs0gVNCl4Co/gf+ScCKMGQIgl4/CwFQaKGF9qYzvqkjeI2706RycOHwFhU2hH2gXg0p6CP71ovtEXuTbgjYE+lU6uTg0IZUC0PSyJANBThA2wEIwmFLb+OgB6CFk0MADdgiXEZ4h9YJMCN0R1fNGJ8TYSQK7ZEunpw0WywS88QJAyLQxigM5GNTP4jMMColA9DqIgmJonHUxf3PSdhLltfw2h9Z8fhui6WbHazcEjhnd/DKtoqRpn9cNW4U1nMwxNw4D0BE0vcnQ4twG5WeAXnVbI8lWqdZ47IrVTiSdaGCNVqkSp8DpbGqxbvmKE0+v/0xgUsVQXQwNpofFisFC9a47CpfyzFruej9Ai8IjAlNomuCJan0H7X8gQ2OFos+3lxLtE9XiIwQnRgpMswIP/p6KA09mhTogNWDJSIcpm39Na2RryMhuCHS/x1gDT/r63LUAVl+UFlpxSPb/O9dDsh2i41jTQUK/RqzDYJolRNwAEd2GKFFrj1sFsea/N5PCYjmHISyPetHGQTYNTLLKCQJKOT8YMoATDS6hSXjfEP72VsIgN4AVrv3+eaI8ef4r2e8ca6cf+3c3+j2Zro2Z6T5zQbAoUt6dsvD7vj2u9OMK9SBYJcaNIRqEB+jE6kJbjMwMhQsTDdZ8dhOG9nxlOX3PG2FQ1vFUowRCpm7WoJYQkKAGfpdkZ3Ft/+g9k+vjhOh+OHccyxFzRk3gARMA2GvoIt5xrJkUe14Ug4elqf3ni+4k22XniU5dYlAShkRNtWjjyGupZFni44db+ySvgTRLdlo5fE0fwoVwmCg6wHo4KBx/ISACFs1Lr/Kjz9TBR4REicmzfdjdgooiVHpmK654Nxht9SQ1Nds+Lm7beChfxLTpBCi74PIm8KG7EftI54rHtwiAEd4SxobB1YwVNTZofIyHwKkjgOaCBnVxRwwOIjjPdd01vUKf/Heo8kpwBGRulXKmivsV9FBXLyxTSAo0EgtEHtX6d6vaz687k4b3nCXlY7v0rzJeCM9HUAGWARAAlgAqKypQlixlIOvWWqpUXSQzDiaq18rNEAcI+nrpHEcrFKZWjouP0dak1BRXGULyiUxd4AfmCWBS0odOIAEHIUs0OtjbxoAxBsHJ8vPUX9HjepNVPeGcGaNSX9DRM3KAftqUf+HN/2bwdKxOsskIlasjFnEz5vHG/ncX89rw73xRl+fN7T5+51Q1OEv/74NPvYNgY7+R/7FHdn2ABC0TXfH1ObOrWqjo2UxC2xTHexRQbsxd1wIXgEVareAE/VhMwsusrHCkPpbJR1A1DqxNyyn0GLOgc8xaYdwkmMVivw1KmWcaskwCpW+g2I/as1YAQccRz2l3KGSTg4gy9P80wEMThMmQQJa/xxTe4doxOfZ7YCpXiCIsckCoyUHwmZ0LcwFJwxggBGp5Hqt7/4visWgXxriacajuCGiXYEP31+iZb/rAFGAA7Lm2F9rk+3VdoBEWlmIofK1RB8DkERIDkhhvgjAWV90Ujh8xpMWa+pigRnOA0AGAEKvA0AghEhWHroatE6AVT61R329eUcUEBqTbebXQx/wBrjoVI0llTaYstDBzE7Lbn1YDJzWmDo/vk48aG7KmhDeI4wJkEL7BcNGiJG1IC2ekSlDMFYYCcKcvi81fwBiKhdQLOj6UzGbulFpB8PxjlkOhBz8+jlw/XkAqMleY11Ux8jXDbAUzD20n7Wd8QAoFjE7a3LS5rYlbVpT3KY3x21Svd/U/sJwaVTO5PW69Tj2qKOxj53dap2ZqD13tKg5rpmetn2DFCsLtjtTjfO7ck693TC/we7anfNrFLelnQnrHfFvYL4ub8SPhCt8vqXqmA36vfOznF/VwfH8toQt6kjYwaHK+LOhvXLzq+VORtlOFCx0UGDu7HB0o7lBaWrQ2xBCkmME4OB8U/7NvrlTDAZVftXjC0H0wFGr9B5Uynhq5jJLz1olrUy8c46aexJOKR3dYQMP/pOK9uHwx8p5d/Rbny80WMpbZvZZAlN0HyfMJr0OqeT+6aDq1F3uRFumOFjpc/AbVTYSLAMNPNGQqH6PAzEKJTIOOiJAEgAA5iGGzmTKYnf8EZ/PLmWCAVionoy+Kb/tEZ1TnQMo0tUBAPhiAJAy2AQsIgIehPkQBxOOAxyUeg8pbAhrkpl7rsAEx4ZVyzvgQMRN+AeAITDD+hNyGu4WK0b7DrQ3hA777v289d71OYWvAEwwX2hyxKD4TxiZofU/FjDiNc3FwQXrpJYYDijYlstMyK0GTKglBMAgI41wFudFSIw5sb6wZnS75xisF2OP5vs1RqB7KgiAEb6jFACAipBfgkfrVAFWgGUgqh4J7ge/pg2UJPC1J4SJ3qmwd63uP1hC2ptwLO5BgB+gOagZFdrP2s5oAATT05SK2Kev7rJF7Qmb0hC1BR1xu3RWRo/efNUOneRMwBwCHnxe6plXbrV9XwzM85qGnvA6c7x+fr0VKmP29KGCwNpbFzTYg3v9WxQbjxu/vtS89Jrbix37VMaxX3Q8Hi/x+k9ijFsjfM+aknLHHrfvbc/ahQ78LpxRb5u7i5YrwtAF27zYXH6S+b/s6/6aXp7wIr/+wrktum/29VMFNnjx5cbCXm4bveb2Ytev6huc7+tz7rS0PeX3SQW2cHzbV3L8N6Ph6PnGj9YCR46zPvT5XxUjkJlzrurGUL+HVPNg5fybujs9gA6MBfsDAgj3SFOC0NbBEfoNsocC4BATi4EwNz3/PBvZ+aSNHKAY3kaxIRUBqwExOoRu6M+V6Jrtr02WRihS3yxAUTjwnI0Vg2rShIUall2pGRUObDDacBDWATTA1Bh6H/9JU9LRclEMDWn0sFTUGmK/cv9RMSzRTKPF/BzQzyRnABDqdP44febcfM5NPu810tmQ9s7dpNYcvha0fQBIQDuyfmhYok0d/lJFjEm5d5/ADLogwmEwT9ThYe2kp3GwhUC66gATLRLVrumxRe0czgfQGG+nd1rEhp75YQAuC0PK/oLdIs0+v2edWCbAISFCtEbt1/yCgBZC8tQUB1aJlMJ8gAnClBpD16rB1yvmoMcBk68FDBfsC+tEwUuOTfFLQn0qgukgFyOjTxofByWEqmDnSGWn1hDgB7DDc2wPMOV3WC8qfsP81S+6RNl/NXBU7t7nYx7QnMigIySIOLrtyp/X64ioBewSYZHEn7Wd0QCIW6k+EbHVk1P214/32T+uH7R7duft65uG9I36l89rs/v25m2kHDjbijyqWUM8IgfD35FxL8P2hB9qhsORzxl/DlYgEa1TSAcwA39R255hy/5PvY/LNsHxglobjHPJzIwNFkZt/bGCHR6u2G0OBiK+M7tXfT/2j/nGmbh/g4L19udrY/N7xY+d8rFj/mTRf2d79q7NbaLxGs6U/ThPzmvieWL62/ev9+OV/XhsX3uddZm4DsxPR6vNx/+EV5s43kRjnZKxiKV8nUZ8nRZ3JG1qY0zX5cBgxe7dk/Nt5LM0NqMzfn3C5+LHrq0H69vo15a/yz5mdMKkan9nfB/Wi3BnbT7sy/mwPlwPznXi+XM81rM2R0Jzo2PPX8vvbc3afp9njFiYG/vWxmLciXNhLI7H8aM+fm0+PF8bj9cZgzAg+xV8/1NdO/bf0l3y+zWn68zr7Fu7NtznrO3Ea/WmNc7fHzhQWjFU8w4+3CkOPPFty217RGENtDhUgoY9iTYEfbNwutxxABbAT6y5SwLh/K6ngoKDmx+03A6yj56U06pfeFGQTeXOM9k1z4IeUJs0bv3CNdZx/a8IOHFMHB2sDBoetdxIBr2hApDSZAMPfcWqpawATeOSy6zlkvdLQ1T2eVZzvQrDUDQQcTQOHAdaPL7Lig6QmG9kPBUdA1AhpiZsBgMDWAJUITRW/ZnGTgsadnb7eXSLFWOfQKtS8EnFJMpmLv6PmDFVrHbwAhOiEKGPq5pGw/2+77Cvg4OymO9XcIdO5hhjO/gjaw7gFrBW51ti8lwHEQ6WooAlBxK+zlwDrhPZWNTpoQ5QHQyUAwLCg7BzaJS4noBNKkbDWAH8lHbeOkVrSsiNatgAF+mTHJSMOkgiXIeAmc9cWDMAaGb+uda4+q2+1pdb0sEKxwUgIepuXH2TNSy51NIzVkh3RPYW54LOihAW59648jprvfTn/DpfqD5qgDAYIkCRwDaMHvP3OXMPwUDBdhG+zG283++yIJRIfzTWSiwZ4VNCm6H9zOyMB0AZd0yXz87YhmNF63eQETi2iP7+yNkt9tj+Eesdca/kNrkhZlfPrbcVXSlb3JmQ8+sbGbUFYo9i1uPf/DH3MdLtLO9KBuGQ4qidMzVlF/k39GW+74zmuA34sQix4bxx1JfMTGubRe7wZ/rrx3NVjc8cYaOGfIxnjxZsWkNc3/IPD1W034UzMu7UgtDLSkJ5rQk7lvNvoA6ifGg50gumZ+wyH2NBe9zSfr4LO5i7WZYwzbgvZM44YMIonMuyzqSOs8LPASDC2rApTnV6U9yunJvx82O+Ccs78uAcWZ+Vvv1+nxvjggHOn5HWHFgnfgIaWMNdMCTBoU8YYItjXubXY6GvaVd91CbVx6wtHbXbdxACSzggSuhYbHvt3AYBAtZn1SS/Jv5avx+nMRm1i/24Z09J2VI/D+Z83NcExw8A4Bwvn1Xv1yKpazc0fi0AUQCu5lTEzp0a7L9iUlLHG/aHDyNwQQjywhkpW+Jjz/H1HixUfS0BraZ1JjyX978BNlzLK/x8WEfml3TQeGQYR2p+XhFb5cfwJdF+Kx2IL/S56fr5mrMRwOnyORlb7fNZ6mNwbbq5N3wBagwTxj0wbzwEdsjHb01FNT9+njctZav9OPPa4n6uwf3ItTjjzddHqeD+LR8mBmAjxsIdKt/GBx79F+v98f9WijdOZnjDnQo7wEjANhCWkpN05w+QgdkgBATTwN8KmbhjG+MbvsCAP4/Trpa0DY6bQoRBPR0HJj4mLBNApMFBjDq6O4jB+VNjhxR7BMY4fR3Hx0XjQ6o5xfFIIceRN5//Dj8Hd6LojvwnLRdItVfhwZFhK/UdcgC3QwCANSAFm75msCKEmuiUjsOG1eF19lGhxYyDAF8v5oDYGXYJbQwAijUT65IF0GR9t6gctIo9+jxw4BR39BMP5uXbAiJr6eEqesj5+xoxP9ZG4/kYpPSr3YavN2/s9KxlWr/Bx75uVQcH0v4MHJFmh1AafcPIPNNac3616zNupMITspIWydeda4++KunAhrEAoarT43NDqMwXiuSUeb5+vZaaeZbVL73M12C+gB5z4hwExGinQbiPN2alolo+fhJiEamiTQ85tgPgwpxR14kxCZty35E5qG7yfu3LPQdVTgDtkjrW+/UAhCKmzm1/RGsDQ4aomnpJpP+nZix1gBXWBvpZ2psCAOF8njlScMdTlZPEYQII3ru8yR7YOyLn2ZaJ2sdXt7rzj1m/OxCc6EXuZDccL8rJfeKcFvvBtmHtj3PiNbQr644W5Zjet6JJ3+D5hn++O/kZzTFb66/5x7Feu2ic5WH/ix0MTWmM2xMHR3h/nwBAzPEsd5I/78f60Y6sTfcx/ubGyTbsAARHh898y/x6H7HOtveWdB5n+/a/dF6rnJ5/ngogfdL/3tRddBDi3245gBvbtvs5fvTsZj++f7vy5wFvgKWrHFzduyevv6c0xuwjq1oc7MR9HaoKHV7gIOxZn1uXg5X/eGm7fXVDIEAEEP3JlZ0CK+scvOGw5/t4v31hu31tI2ulQ8tgb1Y62PjFc1t97ccs5wAOMLjcnfiQgwnO9/LZ9Xb9PAervuZ5f/0f3jFV16nVARKs2YW+5st8jDktcZvq1ynngwJwmP9D+/KW9W0AVh9c2aTQJ6AHgAPwfOTAiIDWr61psyUONGDiYMtgB9nmyYMFsXSr/O+POjAGNPE3121Oa9y2+HoCWv7zFe22Z6Bi+wbKui8+5us5w+dDWGyqX1PAULf/fmCwrHvoU1d1OaiKCMyCh6+bV+8gvM42d5d07a/z63njwgYB4pTP6Vp/Pe4/d/S54/Nzry0hzNINC+rtGgeXgEXAzm9f1OaAKS7QCSgDCM/1uT6yP69rMWH5zwirhbQCPUpK4CUrUBO0V0B7giNWlo87NTQuAAOeH/Fv2jgq9XbyR6x1koAMjg6nybXgGz5sAYAI45s8AITO38Fi+j9Qk+6gOD5ZTmg9xABE46qxA6ODg8yNN8tURpM/x/Y8SJ0GbCCWHS2XrHR0uzLF+LQCNCCshdHAKbIt7AFhGJgJCWm79wvo8R4iywtQpFYXTZ1ictRxPdOimjeALhgIwAJhIAEvnwtsDfokQAPHUxmA/c/JedcpDOPGefp8SJkHRMhJE/ryNae2z2ghYKE4JxgexLyRNDWHDvv5bxR71nbFR6R3ou4QehjWbXjTfUrLR/hMWEiCbITCMCCTFzi4GvL5ZcUcwUgBOmGpCP2JNfN5UfcHgIY4nOMrdOcfNoA7woqwPwJfsDYOyrhfTjAzfu6EJnkdUKyWJGJgHNSOOJgDbAlwOZgD9Pr+uS0P+n0X8XFn6R4UkPJrzvopBOamdhi71ypLkHlT6JBxCfnBngGQygOHVAZBmXT+HMCTzDEAK+dA1WnmC1DSB19oP3V7UwAgAMbThwt2NFvRk4loxN6xpEFg5ztbh+Wccb4L3GH93l3H7TEHJvfszonJIPT08P4Re4+DJX7m3Fljb1nQ4I571O7bk7Pfv7TDbtuWtf+3dtCeOFAQ+MCRDfu2MEGApS8/N2Tf3TJsT/k8tvaU7FfXtNr3HVARYgKgAYDWOsiAfYG5uHNXzpod9Ny6pNG+tmnYvrjOx/Z5wULd4E4z0IGM2a9fEITx/tfjfRobbcpb3KE+eWjEdvvvNQDE+4m1uMrPCSD4V4/22xO+zf2+7ydWt2hsAMO18xrEzPzhPT167h4/vxsXNAoMoM250tfp6SM+Dx/j4llpB1AAmFHb5Q6btbl2fsaODld1fMBezXDgv+/giWP+7yeCuQKaAFcwKXfszIndgAF59khRAOn9DhxZ8795ot+PWRAI+eDKZoXK/upRH8PX4DEHNqw1LN7hobKu03BxzD7zUK+DmhF7YM+IvXNZow2MjGrt2Havg5O/eiTY/2EHCwDGBx1AwYTdtKjBjvl98if399h6B7DPHSvaOVPSYrQG/BjX+P7P+vPHslV7++JGAcb/774ee9yPdb+PkfAP4g+f1eyALifgdpNfi9u25/zeGNA5c03ev6JZ6w7b9NFVzfYVB5Rf8vvjcQdhzBEmbLevJyCwtoSATBimjkxMYLXDwezNixsclGftH/zeYL1Zl+sdJK33dR3yNZgIQE9rw3G7c8Np4Ijpek64gToxx771Kcs+d496LaG1AFjg2GBlSOsG7MAeEBYh/IMjTs85yxeUjCMHEwkHJWzjDhjIGHGnDqOhb+FafAcmfLOo+meHO+OgJlCTNSy/0tqv+rj6c1GgD5CCXogxASU4WAoGEl5DrDtaZXy0SA4q5JiL/lrziTo5AC0MwAKwA0CIVfH3nRqPzlqpucPGMB4hL8ARTh0mgXMEOI2VihJKAxriLVMETqjujNA4NW2RUaRweN3taqfBOIAE+nmVHbjQuyoOMHRwofN2EFAt5YT9CMGp4jTnSFgq2y/wAmgRCxNLab6EoQCa6l02fbmV0Qj5WsBsoBECEOQ232/0HeM8AYvoqigLIJAhQDTVwYd/ITu2x/I7Hhd7ROiIBq4CiTOWiplDYA6gIiMMwMe5UbeJa0FVavahCjb6J11LH3/UAQutLghLink7vM2B43ZlyvliCihLAO3XIbflAa0LDXDp/UXRQq59XbpBNZGCTLmYX6NRhd5o9REAsmaxcoiiYfqCkGWzGCIBns7ZYgtpX0KmYPN5b9f6IMiGuSLUqXFDJuinbmc8AOJb9U2LGm1ea0IhHZw2TgyG5ivPDeubPGGj97qTPOyODwZnfnvCJrkjnuYAaUZzQs6lMRH1b/wJB1IjJzK1cJC8r6738XCUnQ4cZvs3cJzT7JaEHODD7hQ3Hi+JIZjXltTrZKGdMzUtJ0iYaiIAglUgbAIAak/HbM20tP2FO2u+5eNc+WYPMIPx4Pefd/Dy5+7s0aSwDeGVq+Y02LYeGKAXAqDGVEQhINicTd0l6UZ4/qKZads7ULGsO823OQDoyY+KHWEdYKq63OnCtDziYKSrISpgxjnBvBCqa09H7ICDD9bvl85ptW850OtxsBAc2T8f/NGUjNi7ljbZv7izr4Ui0RM1+Bw45x86YCCkM8PXHIAB43OrX5P/+nCv7+3n7ufnvsCWTUrZowfyOjcAHWzJzJaY2JLBwphdMzejNeDCzNP8Y9bh60iGGcBq+aSk3e8AYp+DBc5/xHcEZMIQkX0Gs3SBA1aAKwAE0LzX7xHAD+cB+GT9AM2wPU/6/cC15zySPpedDlw+5ADoQQdWhLc4p88/M6Bv7Jxz0U/iVl+HO3ZmxShxPQA2AwX/8PVB9/l1OORrCXjW59/4IgKAAMawbgCgyX5e/P3PDpwA0YApQoOASMY4MuyO+oxAQH7d/Zty733/YINPfNuG1v7QH7fZ4FPfdafSYkl3FqRxAwBwzghJCWXgKHHGAIGYAxTAALVzRkcAUQetdHyvWAfCFWRKAZ6CGjcDCsUAjAjTcHycmAr1uVNCPEtTzcbVb1G4Cq2KwJk7NMZHL0IfK0BUoLvpsDrG8evPnAjL4GA5FvtRPJDn9UHiD6VjOzCgnxQ6HVgNhLcwN8omOrxFLR/IFBOYc8ePtgQBMFleqgXkcxJbNHRM40lA7WMAEKhhlNv6sJwxd0d28wPS8nAuqVnLtaZBeK8sJw3AUvjOQQ3nBmiheB/XBMG2wo8OAAizAco4J/fe0kOhuWJehPYAPoBC0vNhxEhvr9Ujon0FYTfWnZsehoVsLBqTMi+yy1g/NXqNxgUsqUQN61LxtSQcSOgPEFGr0YNWCRDJZyTZfFxrROOAY6XOO/BhLK4Tr3FduH48h1C95K9zv7Fvy4XvUUp7mbpO6+5wwLlF82ROgCZYm6EnvytwjoBcITFYOtYQpsfvTUAQ69W85p0CPGTA8RPgB7AGXAkQ7lun84r6NY7BgHGM0H5qRoTmzDZ/l+N8cGA45SPu0M6dmrLN7sCfPFSQU3W/ZZPcoZCKjlNDX3LV7Ho5taPuTBHBwrJcMScjgAQYwCE/5cBougMEHPl5aFscyFw6M2MXODjC9xwcxJGNCvR8ck2rvcW/nROOQXtCGET2Mvc3PhD2ZHxrjVu7aOl4AAqy7iyffx2QNP7HKQzWCLBQ840Tf8b9c4Y1AKBdNb4OrEdDsk7i7JJ7YbRTq6ekBfJw6AAAmBPCS4CcTgdIO3pLL7ixxvyYLe6cAXnKXhp/np8v5aQ5N7Y/sYObtE9uE8+RZ9gWjQ+hr1kOPq8cnz/sH8DwoAMevuGz3QvOn3/8d8ZDUP3Q3hFbd7jgIDNjv35hq/36Ba16PuvgZMIhHXzV+dz9GjsABJjWjM8rrvvk+rj+5lgVf5IPYox7jc35CwAEWGRd3rawwX7nknaxXoAfAOALDngKYy38EsjYlIfGfpn9TicjdND7wJfs+Hf/XI0vCUeI8RjJuqPsdjBylkIjiGRhEwANvMY3eZp+Fg9sFgDgwsDOqPFmd9DTStldtEFon2mtl35IbR1w8oQ66CAuLYg7bUAAi4pDJUzUdM5N7izT0vcQssFJAmgAMokp85Xtg4NW6InQTbpZ4RRYJq4S88v6eQDiToCfmvnvZDfRSPMEkHj4K77tdyy78V4/56CQIQ4U8EevsKazb7D2a37R0vPOMbKvVJ3YnSo6FMDFwMNftpFdzyhMmN/8kMARcxQQ8m3JXmtYcZWvU1LzhmVC8MxPwAjbw5YUfG0Bbzhr5gi4yW99yIY332e5HY9ZbvujPl8aq24XmGCtYGOYe88P/0oFE7metBBJzzlbmWFtV33cGlddr/MlFCjBsB+TNVJKfizu1/xhy/p5DDr4LR3fo+ak/Q/9k64NeibqKnG9xer4XJXmTgjLQRk6IoAooTGYPMZNzz3X2i77kK4j4TlCmcyLY/MTcJOac47S+GHVCOnBOAFWs1sf0XWDeTzy1T+wY9/4Uzv2zT+1/L71fp0bBHxgwwB2qvzs+/Heh80C/HF/EbJE6M19g26L+xawDniH/SIkq7Ccbosz6M38BrSJfuqMNABB1h0Moa7/t7bf/t6/jRNSQY9CqEcFEX07hL4wMHfuytrdu3IKgZEthu6n4I7/8HBZGp7Vk4OsJX4X0+DW79/e79+bE2vDvnf548sbBvVNHbD0jsUNYnoePTAiFuWJg4UgE0x7v7xN/HycaICZwAH6B/UrNIZ6qeMyz2ccAMBQaB388Q1fh+/5+pGdhcNvckC0rDNhKQdMZCYRykKTArjb3lPWvF5ogd4o7t755HN5uZmfvP2LrUXNuC6Evmrz58F1hGFC1oC91BCwL59fO6CQ3Hq/H1odUP3CuS1iBBFYy3wAoiL8BetTexrjQyvjQFAiZzeO9WLHY7/Nx4v2d35PwgZuOlays/y+fO+yJmmG/tUynmQvtxanvfn5EZrof+ifx//2J2onHYkpIwunqdRy6Xvq5UxwknyrJ6OGLz+wFYR6aAdRcIAgx17IKUwGSOGbu19ROWM1F50894RQOJLyb+Foj/hPTvKYO8KH1Yiz774viuVgf5gDOU//1k+LBsARhkCXHlmci7QhhGRI3XbnDhtBSOxfmc85KJB4QOdLZeHs1kflzJvPvVkd32F6AE/q1eVOHwfffO7breXCdzvoaBNILDpQQISMTmXome9bnwNJQlKEYdDYwPzAYGRmnuXrN0fhprwDGbUBceBYGtf+INSFMVHIiHmhgZm+TOFFigo2nX2jNa2+yeoXXmwt57/TJr3zP9mk9/ypdd38H5Sy3nLxB4zML61T3MGon1PRwRi6Hpgu9gU0IGrO+RxIQWed0eLABKGxIjQZQX+DYNnfF7BK6LwqDtQAHYCX4efuFEjm2sASAjJL3fulBWOfkT3PaP5kwQEABVYSFGPsEFjjAcDrd8CJTqjlgnf7vbVSYBdQBPAENDUuv1r7AQCHn7vLhjfcE4TG/J6EiZToGRBHGMyPq5YciaSE3RRLpC4UYTXtS/jRr29Z5wtr2CJwSziw0ntYxz1xz4f2mtsZD4Aw7h9YAEISMBF3786KwYGtUeq4expCYbAYhLi29BSldyHEBXPATUzGFiDnY2e3iP1gu2Q0IqExmUwHBiq28Zjv5/tudKcGU4K4emWXfxvwOQAgEDnDjrBPAlY3mN6/2QjRwB7MboGFGtN4zFXfXF+l8S2F8QB1ZLgBgmrrgND70LCvg28HwDg8XJWWaKQyakMO/tDSLGpPSV9zn6/RyQbwgH0jCw1WjTliSk8Pfv2JDeaD0B3Ag3wuMuq4FuixuI6Esl7qY4Q5cY+8e3mTQmMbfB/0Nf/nqQFlzE1zAFQDJDhDQlasFyEuMtUwQBFrh4AcEfRLfW5xvGbf9iOrmgXQ0Qd9Y/OQfWvLkK1ykN0xDs7fzAagGNm7VrqNYDF9PVgTBxUIjilKJ0bm7Lda51v+ffBNf9K8gL0gpOHOU8X9fFtqyUi7go7InRzOC7BEaIkwGSCLsFjrxe9VeAmQpGKADlpI2RaYcodMiKywf6M0ISO7n7b++79gvXd/TqwHoAzxLGMLKMFWjdf1IXxDjRxCKcwJYBbYqW4SfwdXHUj1HhLowNCTwMbAsvTd/XcKBdK3SllkDqQAAAIz89ZY2xUf8/N4v9aIOkeABc6RrK/c9sfcp45a1seBaSBkpbnCBu1+VnWQVGPHtwdwKbvOAQnzoXijjuNGWAiA0HrVx1SzCH0OYaiiryFrSfiIa4XIuunst1jzBe8SSK30H1PLCsJDiJhhpTg+yyDRsf9SOAyDRG2fo2LdWi//OWu99IOad3rOKq0nAFLiYgdFrDlAAcBGIUXOJbvlIRt66nsqnjjoP7tv/5+W3XS/r9l2vQ5TpO7tDiJ5EE5U2Kljuuoj0ZPMEtT+6REAze98UswT9YhSc85WKn7zubdY85p3SMfTtOotGoN5wPQRzhrx+4AeawAg5gzoBvjR7JVQGmuNFgqQyhz4DFYI089N2i6fq0AqHywv9WES2r/Z3hQAqBZywLiP0Ex8af2AvXNJo3Q7aC8e2heIadHPKKTkG/7q+a0KbbEv+wBqEDQTIiJ8Rs0fQkM42F+7oFXPw+ygIyEzixTtI7mydCiEZWBBJjVE7bcuahUQgJ3iY3Bi2IIf/F37nZDJyRacT1BPiLo5hGkIJeFIOQcyyQjbnMomHqtmPIfscahYtWf8vMg0IlU9Vwqy1n7zgjY5ZbZD8AxLQpgP9gftEcJdwBCp5YQWTz4yhwNA3rcnbz+3sslaHGgyNvqX9yxvVHaUtvMNOUbNXvzcX2g8h1gdkIP26eaFjcrmyvvA6VhEoSV0NkzsVPvXjsO82Q6Qy0ZcLzLA8FU1kMP+bE/WHWJj7gd0WoRYU/E6+/2L2ySMHyqhgap7wfnUrHY8aj1d7dfrrQvrFebkkpHFx3ELvp7cgxNt4vrw41Rj89wpnj4tjV5NQ8/+WI6Pi4CYl7o6VNJFGNx83i0CQCUHCbAspJ83nXOzZRZerJAUjptv6jA40osMdksn0njWdRL05rY+JHYj2TlH2g3S5ivZfh/3HUq1brvy46pbo2P7XNDE4OQ63vqbYmLarv4Fa1r9NjEnffd93oY23CkBMunpgBzpVBwsZTc/6A6NFPqs9T/4RRt+9nZ3eEGK+gtMx4lK91OjK5V5hfjajVRxHDwAC6dMuIusIlgFHDZAAifNXOld1nrZh9VwlVo16pLef9gQ5wKqAA9K32+ZrLHpa4Z2Rmvtpm7ovn6AOtWm8Xmppo0DI86FnmUta97uoGeh71MVCFOF5lS9r+ke67/383boH39bzUfRyMCe4G0Chsffi3590CQBgoJGrjFTg1lfF8BCeeCwA4CdArKB7mrl+BgxgVBE7XzlA0ghSOZ58znD3ChF3vcDhIhd8fOV5svXERBGqFAlBfxYzA3AqzCnn0eibYYE54AxMtpgkGD31G8NTY+DQlpvFPc9FzA8PibrBPiiCGW8fabClDCAAtmHqLztJw5AczCsRrWHd0isz7qp+KL/VNXwp76rcJsAHsDOATMieQT++nA6+X4J7Se2M1oEjaG14Rv8enfMfe6oceiABQS7pAzzjX17b1m1V/hW/86lTUqjJpOKVGgyoZT55fcePhBhMwJcGCBYJP7b2l1UCvQHzmq2W5c22IUz08qKWneEzLOqnPB7lzfJ2aP/IdRBOIVxyDgiHIdImnAIIuNZLXF7aP+I5oZo94fb/UNA3g4Wq071YshUA6jBUJH6TSbXzYscTPgkAWCwMhOzwDDmMceBGKCNTCjGJBB37rSUbest2eGhqhignIOVdzk4/MDKZrthQYP1jlSCsJ0/j6OuT0QlECcdnjXBGAvm5O7d/m2TLyzB0yeMeWzvKymFHYBxy+JGCXoRDcPakO01y8dsQWDt68lzl86utx/vzEkAzGE4xhIHTcydUBzXEZCAwB1AssPHZz0ItbHePBCMsy2AlXAhqek7fV3QgjEnlD0wgawnmWSIhwE0H/Jzf9eyJtXu+faWYYFc5oB4HVaJtPWj2bJVHBi/27d7v29/rR8Ldu8rzw2KHYJRnN8eV1Xv2prQ840yCbCJzJnjvdXvNbLbbl0KII/Z1zcN69r5aZww1hkQDYvJXFtTMYUd0aFxLD4cAdUAqG09JaXic6+ftlYXkcPu/uFfy5nhwNVGYPlVlvJv6HQpp5oyRfriLVMCZ5mlYOA0MQ44phjZWg4EcII4Z1gYnufbO/oQ1edx54ozVYdy/xuBa+vlH7ZEy1QHVJ1K+Vaq+dTF1nTu2/Rtf8ydGOGfZgcAhHBwgPpG7yAAjQc1ewh1kV6OQ4fJqRtDrzI/AC98q9fd9ELTp0nSv3D5dQsE2MF1PWH8PvHhTrUmtC317pO+Sa00HGjh/FUfp6HVwd7cQLeTp57PMTl8KhtzjISvXaOvF84ZJgLmBYctFgKGqC5qY34tyPRCsNt0ztuUWUU4CrAEoOL6COCV/Zi+H7oZFVs8uMkBzlMOCmZojRCjI1SnQCAAgXpMgB5MTJUff9RBo3QzCJ/9+H6iwXX2azDka0zbCzLQSNEP9FdVaYgANvxsPv9W1RFKdM7we2KHgB7nwbUizAaYaVxxlUTvdLwH+MD0BSxNk8CrwJ7fS+hwYIlUYsCvG7ol2EDKLggUjYcQqfVDwcW4g17VGHJwmPJrXcsag1Hj3gIQcz78z/0I+IIBA3yj0ULvRQ0l1o/Xuf6EbwFwJwpd/uvbJrSfwOqWfHbXGb2kOBFq6MBcAA78TxnftimIh1Ptd8fHt3xEreh7cOQ43W4HAzipmvGZg5NhXxUZHH8etoUMHBw6TpbjAGxI5cYQK5PeDRhDuIqwmgwmmCdYnNZ0kBFFOIswDPoPnDGOnNeOOYji2BhOH10KmVQSNPuDrKxpPm+OhgD3L67rkm7n3t15ZUnVDIePoLnk4AKnqc9Qf576QLAlCh/5E+zDfBEVsw6E8lgHRmJ7MusAZzjZic9RzRgmhL9PZThxwj6sE9eF8+WBjoYQGeCO86coIduiu+HYXBuM+Tb7OsOOSEPlf3P8Bh+TL64IlZl/xscgS4o5sa6sN2NyXk0+R/ReQcXlYO4wdxRYpJYO1u7AhTXxS2l5XxNAioTovgOvce1rFbeZO8dCFK1j+XXnWGzLawjDuZa1c+C8CaHCmnGOzIH1YDuM9QCEnsx6sz/3JaCb+5WfCL5Zb8ZheO4XrgvsGvObsPtpZzjS/ke+ake//scWq292J32jNS67St/MqYwMexBxsMG3ZXQTfBvvuf2zKk6HILgy2OMA6qD0HblN98uh4GiOfv2PAjDUNs3op4XTLh3fJ7CASHVow91ykG1XfNzUudsBCQUAYW/QouD0cIo4KQodElbj4vBNHYfLPCl4yHhDT99mTatvDEJmB2mNMdkdPmnuQa2ZF1xgd7qAilG/8IAxMqJqDUxPGBe5bvxiY9p9fIzxG0wMUiItoAG4Y5xR+lmxXu60YZAYM9Y2VewGQA2WiC7pzI1u7jAygAZzEAUTlVl0ibZhralNpCAzAmMHXwJJPm7Z1wgWTmxHJOagbFBsxuDT3/XXE9Z65Uck8EVgXjqy0waf+rbYNoFSwIxfV8KFSX9dbST8WgBwSN8HkI6VSnboH/+9AAONSDlfQpmcZ9fbfnucnckqLMr508ONdUYPhKYJgxmCNQTEMjcBPr9ONCXVfeT78JzFkw5o+n09jgkoE0Zj/VJzVvnyjwkcFfY7uHUwzZgAIDIJqT+UdpBY2POsxqT3G01SCZdSn0mAzoEdJQXEcvl6w5j5QIZmSBmEk+er3QjhX8TzgPCxQl66siQgfPVbgzUO7TWxM54B4mMBIIKzmugQ+OzB4Z9wpP5wn+MOZVROFwdFxtfEzyiMfWrOsGZ808bh9OQrAgU4KJwhzo7tYAn6/DlYA1gmQAUAxIfS6/wOaGJ7nmO+PI9jIyOI52vG5xzMD+Y+0M6b5t+MHUzRRwydDnV5YDDIZjru82FuNWMvzpe51Z7mBwyX5sLf/g9rdfI61ObAD7ZlDi94bvycJhzuXxnbs37d4+vEubGWMEuci+MSza9mgIGTh5u4bjWbeE20hj6O1tuPAfggfMnzrB37s6613flJIUbfRb/zYP0Bv8yRKtDMqHY8Xqvtz3P8zvXm2sLi1Y7F68yTtR3fVcZYHE/765kgnFY7HmuCnbyO/M09wloxPset1aTC2JzrdvL5na5GFlHP7f9LoQUcYvtVv6CMLdpJyGHQ+dy/XeM0SP9G78LvQWFDB7vuWPmWjm4nv/spiV8Jg0io6gCA7uXtV35MjpWWEmwXa6GOTs6KezfIyWQWXmAN89boeMNrb5PwNz1jqeW2PhKkYqMhKY6IKUDbQ/gNZ8vxRt1p8Y0KJgQAAgNARWexDu7weZy4yFxG/e6/uOOM+Bz5tk9ridFSMXCc/jrF8jgvNeT012G/ZD4/7a8xYIWCRqvS8gweFetDOIf5wgzBmgDAtLU7fETjHIOU/YSPr0KRvpZkR9Huo/GsawX49AaqOuhxUAAIUNq4j4E2KepARefh8wfM+WT876oAVjTtwHLt98UiReMpMWQCLOisHKwAIlkXGD8KNqrOkV+7Ys9eFQkExBLeg4Uh7Me+nLP4awdXmdmrdD6EH9WKo/+Ingc8IA6vFobEojSvucWaznu70vo1dsdMFWpU2MwBFyAm7gCac+feAdDQv6ze74NIukUsFBoeClhy7lUH2dQwQqcUa2r3uS5wcLfDjv/gv9uI3wOFA0G6PMBM7JaDbdaIdhwUUlRXfwf6I7vXCmhRPoFGqrVK5tyv0lz5Gz4z+2wVm6S5qtY2tNfEzngAhOmzYfz3iXbiM2Pc+BXnAmjgMfG1mp28T814rrbfyfue6jU9JrzOQ7+P/137nfmcbLXXcXiEo37zwla7ZHbaLp+VUTjm+1uz9ujBFxYirNnEY9VMz43/jvH7S61D7fWJpjFOeu5Uxja1cRlj4n78qP2Ovdi5n/z0xDEwfn/+GP/6Wkz4U6Z5jP+Osc0L9h9/Hjt5f35/wbYTXuTXiX/X7OTz4u/nx3jh+BONsWrj8eNUY2ub8d9PV4PFoADdwGNf9z+iwbdzd0qwAYSZlOE0Dlpw8jgWRMvqOB5PWH77owo90GASp0X6skTNOPWmTmu/4VcV8oANIRSjsE8i5c6sQYwJWVNk+qjisDsotC98U+dbOQ6q7I4JQW2pn27ofnx3cNSroX+U5k7HdneU6I2kZdm33v2gAzNYAQdD0v+MG9vDPAEWCLUEDMhKP27cnfYhOUNYA7ajpUR65nJD/OxIwxpWXvc8SwRlKOMGGL8DAEY88Lr+UxlngBSAg2+TnnmWUUYAJkuC4nhaxyHckpyxzJpW3uBzWSYwwTlyDDlzB1ccgqwuMBFgUUyQg1PWnbAWTImayibq/fo1CoDktz3m5xL3tWwQ+HBk6Pu0+nrtFbhlrWB1agARkFU//zxf26UqaYD2R+dexxcIf68kMj63mJi1ko+BTodwG1mBFKVEG6asQK6Fg5SSjz3w6NcFHKmszZyoqQQQg9GJ+DpHHQQrdOj3nNql+HHoyK9wmF8PgI8y8Pxaokmicjigry7dbPUOUpg/oIV7kcrOyu7yeRNqg9GKOsBLzVji67vcUpPnKqzL9SbrkFCiiiX6sQFg1fGu9IUDm8XApWet0HxCe+3sTQGAzlTjQ4gU/Af3jSjkhrbnG5uzyoDicy58q4R2OhoON7fxXv9m/IzYCLVrOLRFYlAcIw5KoMUdNYwGolOcGAUKEQNTb8YcHEUa3bE7QBBTwn6wPw4C6K4uTQbp0Q5GyCJKds4VY0DBQBgAvmkDtgh/ZDfeLQfduPJ6d05NlnBgBRhJtNKyIkh5RptCl29AE9oOGJeIgyoapcJUwWDUmIuJhmCZSsWEnjqu/oQ6s1OPiBo5AABCdU2rbvBxz/fjXyM2RM516WUKDbJGaJoQg1cHj7oTJWT2Yu/84HnWLuXOtOP6T1rLRe+zxqVXOJDsEROUmXs2W1j9PLrlT/I5+7k4oOEcccpigABbgCEHQhEHhSpy6GNTakDZYyNZ7cdac74KEfl6EjrkGGopMQ5cSHnP735W56TUdpgrBwyE0NgnNX25QGn3j/5HAHb9WsYybWa+H2PA5ow4wIR5URHLdL2vQ7d+z8xeacX9G8X2dd78HxyAPa7qzoRJm866QfdPbusDEqkj3KYNSGrKQj+XUaObPiFNQA5CeXRHsJF0kEdzRU8v1oNzkM7rsG/bMUMAlmKVAoQ+R/qBcQ8LAPt9BqvYcukHBZxYB7Fl/pqAoZ8LIDi74V4/T9ayVyAt0TZFJR8I3dW0QaG9NhYCoDPA0LMcz1btoAMg9CdYCH5CO90Mh8Y33oFHvurO6hH/5j1bjlThIDZwRyEH705VlZEdIIhVIWNn4LADkqnudFJKPc7tfEIZY1AU+W2PyvnyTZxQCwwCXdRxPsnptLJoVnuK1NQlOg5C1Pyup6UfKbtjbL3sI0r7pkbO4JPfUXFFxsVZNZx1rTLKYGwQaI860IKaVaNMd8QWSwi4pWesVHimxirUjHOmmrMcm49JyAbgFGvu0HFIL2+95AMKH5FGDQAZeuZ7Sn+niCHp5c3n3XzCWeK8YRvEW0LP1I4VqXPgk1HYhRYhLRe/X8ACNovXSGUX0+ZgjW1glRD7SlgOK0K4y9eLVHheI4yF9kqmtiL7xq+NO5X6Jl+PpJg6wBFhInRBFEAkPMg1S/m1SZFB5nOkXAC1l0rHdoo9YU18oVTRmvXgeIQclbEFi1LfIoaH68txACaMKY0WYu7hHrGCseYuo5t7/cLzBWwBofldTxr94ajJg0gZ4ErzVIAMY3JeEpX7XAA41HyK+XlyHsxjZN8Gy+983Ocx6CDpkIA0oI0QGOPB+iF0JyxI+I8wHQCd7vWxpknSUCkLjnuZ7Lexqs+9qvvH/D5GqB33sUb8nin3HPBzRSt0XKJtGEaKdob22lkIgM4Ae/7jNLTQTl/D8VFJmN5OAAuABNodeVWEn3VROQoAgrKJ6lul0RAD4ZsASOLurGkwikao0Z06TAAOEREptXT4lo/eAocprYc7Ixx7soPeURdYtTgsTRHOPN7SZZNu/U9ybLlN/q3cHSBgJz1rlR+rSw620nfE4pPnWYsDEcJghKiUNeTOP+EOGqeLgBbHLh0NLApsgAogOkyJRi0z9zwHTz5Xd7w4PCsWJBBGV6NMK3eMVGFGPwOwAVChd+FcACyETrLP/sjar/y4ZRa7k/RzoacWtW4Ai6kp831+71V2XIuDKXp+cc68lnYnDcvEGsLecH4wHqTXw5DVwkwANNLzcehcB4UEddV8fqSb+3lybejIjmMHjMHYEAYDINATTSxIMa/MMFLwyYqDPSFVHmYLAwBzrWFQ0tOWGnWdADxUea4O9TromSdQBtBQtp4Dm6Bqdp21XvFRnXvXO3/fr9ky3/64QkqUNAAwcwzYHsAJgIQQKGEt1hH2D0BMZtrIvmcFVLlvqKIN6OU6oTOidAIhNsCKhOwOYARcJ9Enrcn375OmiZIFAD6yEAnPkaKf8m0EJH091VcNME74zNeINYRxrIVI4+2zxG6pLpODLRabcyDLjFBsaK+NhQAotNBCewNYnUS6iHb5xo0TpmgfIRkcDenWAB+cWXLKYosm00bDS5w3ICCSdOcco1ihgxR36giFSW8OihJ2u2+jEeeQwg6IUNF1ZOb42O54xHZke8SuZGnX4I483tRh7dd9Us4NFqDk38ZVxblrrl5X7Rh3TPTWgoEgBEPoB+dNCnT98qusfu65YhXUJwox8lDQKBQ9SnUkJycf8TkDmgBPON3hZ34o1oiMKkATIS7VEfI1yMw7z4HcAT+vBl+LekvRINXnSVgQwTIP1is5aYGASMuad1jTWddLoE3Ii3WCjRjZ9bT2STtIIPOL4xBCrIv6+vmcigc3ClQRgqLSM68B2AABvC6myMGZwosSRPdZotWvg4Mi2BPplgiT+VoQbgOEAjTQTLE/AHRk52M2vPkBMShcMzRJEmkXhoO7wZ0866xGpVS09jFaLnqv5kzbCwojUkEaZoT14X5oOu8WXXPVDZrhIMWPr/YY3fvH2ZfJDvKOK0sLINJ60ft0TXVMByIwZDSoZb3qqjAzFWWLcX/EO2YLMBLCa7v053R9qMXE/cE8Gxx4phzUVPz8q+PAk+soDRki+fYZyn5DX0WaPvsWDm3TuQb6KgeWMJs+f0enDvAmSRTOF4KYA3FAIOE/rikh4tBeG3vTAyC/7WSvNYuicfmydBrRM8yZ9+HJIt3T3YgE/LSugz63/OfpdJ3faAYbQSG449/7jPpdkf2C5gfNDpoJquzyLRkxMvVicORyCIAQ/8YMG0GmEwJVau7QjgLtBY4eh6WMnRF38OOCaoWYGgEO5eB5d9Y4mfpFF/v++23MgQyp3zgy2hyQ0QOrAQsCo8EFJwsLUIOoFcclpqehRZoVvrFX830BAwJYcscFu0JDVfQgjSuvVViGefE7ISfYALKf0BYBXtCiEAJsWnW9ND40IIXBirVOVuE/xMtoW8gMIvSDgFvZST4OWVo01ZTD92NTAVpib3eczLN0fJcyo5RV5w4apwvAoEGpWAh3/GSfwXDBspX6DyiNm9Ru6YAcxACkSNcnfBPDafvYMBu1+jkY10itK3wbgSV/XtotP055uFcOverzITtOJQJyPqZfF6W/i3Wq9/W5TgADJoSx6StGuYDMkst07oTGCGtFHABx/biuFBmkTtTQE9+xvvv/QW00yCADbHIdVcqAgpEKzdU5ABvReQKYgvujXteOcBhNUWGwUtSemjxXIDW76V6/nv26f7j2gKnMrFXScSl85vcvx0DEXHHwhTYq4dcNQKOwrH9YoPsixAcwhOHj84PCh2TokQWIcJ85cz9wjxA+rfO5pvwLAAxj8KkT2k9qb3oARN0Z6uOQOvxaGjVZqPtDyvvpYJw+dWuo/0PNpDPJn1MnqPJaX2A3RqReEBXBX64EQGgvYr5ohAy6b/+sZbc+7KBmUOEDwhKUqaSOSl3CHTchLAcqrLH6bAFecu5EC4RX2vQNmzACoAdgQjhJTsgdLXVVqPkD+4JIlnovOGJCHjjXUQdWfOsPOoOXBQDKvXstv+eZINyCWJWQlTt+1X5xhxqJxy3v8yU8BigoIqJ1gJWatkgOEWAEAFD4yI/VuIJ2CTeoynRq+mJLzaaFx1sEdHD6ABiyqTh/nCwMQcC8VDUvWALYBMYFsAShu5jmCqBBE1RxZ8oxMUAF4cPshrt8TZ6SU2297EMaCzaLUFos3RgAGr+TVfnYwSU6G4nA3clGlaG1R8wFABUwCePCmgG0AIMAD9gkmK462J1iLgA5Pj+MtaAeDkwdwmY1q/VtfOLaT9+2/KIS3iFbC+ABG8R8ACzUDspuuFuvkSXGdgA3KoHTDJbzzW1/RBopCjXyOinnFCVE95Xf8ahCj2hvMvPOEaPF/MvH94kdolgloT2AqYTyfr0QPMM4Am5YD8KhCq+2TbeWc28RKxf0jxvz42UE1Kj8PbLzSctuvs9B5pHg2jkgLWd9TX1cBM58EdP94XPMbrxP27AuNRYpANhRgXnGoO8YmV+EUAFnCPzJ1EO/pBBmaD+xvakBEDckPa1wYgeGXrpX1KsxChQuaIurO/yefrqov/GdIwUVF3Uk7C9v6LIvP+ffwHzCZ4I/p/jhR89usa09JV2H18oYCVD1a+e3qh8YzUwpThjaq7C6iBx8372f17dqHB7OE2eG+JUChLxvCA9RrVlvWAS+gAp3uP7x5Q6tQY6QrBocCs1R1Q+skHXgMsO3TYhJQWicmDxf6cZUcpbOwp2i6tb4eIAuHA3f0Kn6rPowrdPEKABS6hdfbA0LL9S46GAI3Yy480Q3NObgZGTPOo2pRp5Dx8UiEO4AyJEJhh4EZw8LgmBZp++AiWKCgBMcd6BranHwdcAd5D1ijmCoCBHB5qiAHrold4aEmACONNXMPneXg4R7/LjHxBQRImOeCv/4NoCQhkWXuBNuDMIu7tjVXNSdshgMQirupMsDDqB8PcU2+HwQMwu0HN6udeJa4KQFEGGU/Fy5hpxrAFrc0fvrYn7ICHMnjlaHEgOIkwFRAEoAis7f/4PpQfhLZ3+cuoCTAylda1+XqO8LgwSIUbacgxCuG9oa7hOAIp3iAa4ZQo4Zn3N+2CiCSQo/lbwpRCm9mO8/svtJhdBSfi8QuktOWWTJrpm+1oO651Rrx68VwAQNFzV6YKy4l9Rc1YEYQJuwrPRbCy8SGIy1O5CJRSVMp4giiwVzZCVE/J026ebfFTvENSXDT/WJBo+LFaLOEOFD5kCbDa5j83lv92vdKsaKa414n5BvYd96rRFi6BAE/eR2xgMgQhS8cSea3KD/w8+zJvmbz99stB6obcc+Qedvf4tO2PfkscY34f8TxjY8pjTFTrQlqFUdZt/g9WDHk+eF4aPJjBD84HX/+1Tb1YztTzVebW4Y4fjamCePVTtXftKG4eKZGfvm5uFTAiC2Yf9TnUNtnJPngfE0r59qDrxWG/PF9sde7DxrNnF//tfF9Z+wcBdPT9v6Y0Erj9rz/GQ8zWh8l4n2Sq4Dxzzfx6YIJi1TagCI52u7Yfx98tz1p9vJY048hTPdcBBoZ/LbHnbQMt+dzlSLu1OL+wc9gIAP+rQ7MQStAABEs6pw3NzlAGWFxL3UeiEkhLNQk80qlaL7FaKCVcGp4MBgQwghEe6AxYERIvSgMJrPA2CEYLZh2VUWpYCeHwOmhW7wdamMDT39Pet1oEZV31i6WY6OjLOMf0MnrETGlFgMRLyAKu4sBwg4KbEI6JgcIHEf6W8HNgWfk1Ksfb5ofAAhhMnYhkw2WBIM50c7C1gtmCbaRVg8rufZh2afYsUcjEjw64Anv/dZgaLM7LN8vRzoubNOdM5RGCfRMduaVl7lAKJTBSRVo8bHhlGifhFAhcwjQCUOOxIL+oFJ++NAguw20rQJNyrlnYwtQKk7cV4fc/ClcCUgCJ2MRQTIKA2gjCiAjuqsk7FGWI3aQ0ldA86d0BNvDNaJ9SEs1HnDr4pJIeW97YqPOiheagOPftXB8z9IJwRwphQAobQ6XxtAW8YBq47vAIqaUApNHd0tEAGgEts0DrokaPaDA4S5P9ANAXLVRkVANq35j/m9pAKGsEZxQKvfY7k+B1srbMzXSqFbH4/z4fVoY6tfo3KgSfNtYZMArAKnfs+ojUYpZ7lN99nIric1h+bz36H7nTmxblxj+oxxfwHMyJoj4zHWNv6lILR/s53xAIj2ASczMPgpnBW3zubuku0Z77vE3zAhTcmoTWmMywniNNmVFhc4U1VR9r+57xL+N0aUK/gt2Ib2GsdyVXv2SFHtFTgez+MoCcfQOoHj0bqB8BvGeByP5qwwUsyZ8BkhOvx2bfyaBduPqY1CRyamfWnxQKsMLJibfwvx56c0Rq0p5d9OfCDGGt9Ex6D31qSGuBw0FaVhxE4FgJgmrSU4h3Y/Hu0cqL6s9hn+On2vgnFeOA/YMFiYyQ1Ra/ZtaP/Bc7XxmScVoGklQdNYdquFk3id8XiwLjyYf9H/4TW28T91zYLzYB2oCv389S35748cGNE8GZu5MB7Xk2tMmxKqWteOx7qyFm1+fp1+noBXtmc/XptoPE8zVO6Jx8cBEOemthY+INeEuaV9XenPRqsVWo5w5lxXtpk4Jr/SUJX/GPuMNj932AmqPRPuiPk3d77BU/iOmjfoOUiVJvUbxgAHLKGqgxoQPRk6Esr6ouIwEeOSDVRLbVb6tD9HwUQcO9qZsXJZ3dTpek4WFVoidCWERSiMR4f1zII1clLsi5NBNHv825+WJgPnB+vBfqRJ4/Rw+jQjVYd6By+ERsjkAjwou6eYk1PVOfh8uQnEILhTdGQWAJCKgwCAko+Pk6f9BtvDaElH5Oec3/20A53vajuACDVlACo0F1VBQh+P+xdHm9v6oDvug74e6zTX9mt/WewV2Wc4aDKbAEoAH8YHwBF2gz3hxmONWDPWn7AXx1OJgWRQwJD6OQqHjZ8XAAMgA3PDOYoR8TWQ4PrARis6WPQXfb67dI8DSDmevpn5MwCcWH2burFzTifeFHpT+nvEgSPhH8JngFbAK21Kjt/234P7wNeesBoicTRMXH+YocYV1+q14jEf04/FHBkLcEO5Apg0jiuNUn7Ar21SqecqZghT58cE3ADqWMcgbZ2yC6UAFPm5sg3MIWJz5kBPOp6HRYKJrF90kQOXlAPko2IhycCDvQJcA4BG/PpxLgDN5nNutpaLP6C5Dj7xLRXbzG2+X3NjDmLH3Mh8Y42pVO0n8fx6hfaq7YwGQDicGxc22GBh9ER/Jpz+hf6tfbI7axqVXjIz4847ot95feWklF03v0FdwVdM8jeEb0+LApzarcuabO3hohwpjo6xW3zfQ4P+5vfn3M/Ze5Y3i/WZ4Q7vwhkZ2ztQkmOkS3t7OqZmmqumJDU2jm7fYDkAC/7/1XMyduWcejXsnNkcV+PV5V1JNd+sAaWaARxoorl6SlohmEUdSQGRI8P0hhoTkwNIofnq2ZP94T9pYHrA5wqIYZtzpqXsLTrXpM3w4wHMGOdbpwBAnP/bFvkbPRG1C2YE4y30NaIn2QKf76WzM7bC57pyclItLHpH/EPOjwGouW5eg7af3xb3uabUYmPYQQ5jXjSj3roc2Kzxa0JT2HOnpgSAaMHB+xqgQEPTCxxoLPT9l/n14ZrQdqL2tj/H1+BtixrUFHVGM48AoPXm3VH6dfrY6mbbcty/Xfs6M78lPm8ayJ4zNeOPlDUk6mz/kH8L9gXknuG6sS4weNN9XVgb7hHmPRGY8PtEAIQt6UzYNX6td/VVBLrm+tpwnbhGnF/KbxKazs5rj4s92uzXlrUGLNEl/4pZGQfGY2pFwm1xxhrnnKXeyi6FiNDVwATgaKjYzDd4ND+ImWkJAcjAWZPho/DO9kdOODSYjvz2xyWGDRifMaVZU9yOOjdUIwaIIMStZTXh1AmlUAMGlgempLBvg1gkwjbKtPJv7IAOWl+g9VD6NA7ev9kDgOiyHrAUsAwBmMDZkVmkbB6fX3VkQM4WgIL+hkwnLit1aqhCXM0N+aPXxxnR/LipAFXpaUskckabQtbSMGEegKIDOZgJGITCwS0+H//CxTictzt7WBTAHduS8UZ38kgiqQKAfQ9+SSJi1hUdCWCOWjYAIWlefL78jTCXDDmF7zrniI1QwT9Aix+PTK4AxJX8nPs1b4AZAnUasQLOFIarFBxQ7FO4TBlT0lBVLeLgiJAgrArp4Gh6YF1gZvyX4P6o2fh7QE1c/RwBGRScLDl44A3LcdFysf4RBwnD62731x8QEBaD58eCMaEDOxlziL4BNfWLLlS4iTVCMA3jBaCAgaOgJqnuXHNACmCQsaTDciAugARoJDxZqTrQma31JNwGiI1TN8nvk+B+bhRwoVku9yMZiZwj82tYcrlafRDao8hhw9IrdI8AUKlBVROkA46459Fm0Wi1DkbQrzMMG2sA0/mv1i20V2RnNADyW9CucVBBd/Un1A08YHB+5Xx/o/i3/g3Hivbe5Y36hv7skYKc/0dXtaiH1np/DUEwXeGf8ddgY37r4ja7b3de+9KA9DcuaBsfG4bBrMu3//1L2u0fnh2w1e5Yr3dHeN/evNif37+0XR3jDw2XbbsAUlyg6JH9IwIMl8xK2wdWNNnOvpJt6S7ZZAcr1/nr89uT9m0HJLXwCsZc3uvb0sV8rc9tj4Os+e7Q6QHGvgC29y1vsmvm+4ewr8FGd/6wP1c7uGIUzpXO4r+2ps3PZdSeOVyQY8aZA0pOZoDw+bAvf3Z1lxqB7hssCUhd5M76cgc+sC90V6cD/lyfx/UOHuhgT2PO9zsgBBTQTR5wdr6DJ8DAowdGBPD+3bktAnxUsd4yDhyvnpvR64BVAOE7lzbY0w486Rw/pzVul/px6RhPt34AFmu+3+ez/mhBzWpvWdwgZozzYow/v6bLvjF+Tu9Y0mg3OVg67HMBqBIE45o/5sejTxvA91fPb7PtvSU/Rkng7B1LmsQUPe3jwS75MLKJAAgNEKD2F85pEfB60u8JGKlP+PkBrLiHAHO3+PE5D67h7/q8v7MlK/BT9Ccu8+t5iZ/b2qPBXJjvGWt+ztlN96jTOE6pPHjcou4QKSCIs6114SZFO7fTgY1/2EcicTUdBZjglCkSSOiGsE110IGFO8KIf6uniq/YGHe6MDc1ATGhK4mc3XGj80EYC4OBM6FuDsfqd5CAoBUgQ0gMNgWnBbhh0gA0HBuOH8YB4MLrOERuDDXj9HnCTACYADN8W0fvg/5FGhgAET3ECPX4mEqL9/OTQ4M9QBQ9rvVBhwTwQOTddNZ1Cr1Qu6fenWXLmrdbZtHFAn6F/Rs0b6pFU+UY8MQYMD8wQX0PfFHgKz1zpc/H1xkWyYEiaw+I4riEeLKb7pPwFr0UmWucl0CSzyHIWjqoLLPktEU+RqPOmecIVRGi0aXlhvfPWrRAMb+eAA2BLAc/PNd8ztuCDu7u+MnyQ7wMq0PYCNYMh0/GE3PSm+eE8Zw/fByKWvqgPqaDYAAX6+xAQKFTH4OWJfmdT1hm5gq/9kmBQl0bztPBDowKYTqJ7v0cFWb09auff4FFm+hZ5ufih4IRAnywlrp3HGjQukT3mq8HmiSOxzaAFtYSgIyOp3Boq1gvdFxcW63Tke0CSujAuOcys84SG8f9ChBmzgOPfk1fCMjuo0K2gDY6M7+OrBWAh7EQvgPE+QIRsEN8Uof2auyMBkA4KJpXwtx8b9uw37x1+lZ/zpSUO6wROV3YoAEHIGiAblrYqCaan3moV6Lo+/fm7PJZ9Rprp78+tcHfWLGI9CTnT0/JgcM0AKR6clVbMz2jkNsPd2TFRsx2Z/3AvrzYm3cubRSz8q1NQw5YyhJHr/J5DLgT391fcjDVao8fKNg/rhsSK7ROICWucNht27IvAEAwK7AUX1o/aA/tG7Gd7qwR+Z41OSXWYOOxkl3sgIqw1Kcf6JWj33y8KKAHSPrOlmH7+DnNCkf9zZP9tsMd8kY/J1ih86dl7Os+x5MZIDrUwwB9+sEee9zB5DY/ZrZYdbBDyGzIvrc1awd9zZj3x85usR/5GmR8rdoyEfuuv8Y6sMZPHR6x37m43b69xR2PA4IrZ9fruc893a/rgZbm51e32oP782r2CVPymIPEb/uc9/v4D/vvgDtA335fJ9gVQM8f39et4z/tY01zoEkI6zFfT9iudzqAYX8+8C/w653z8/5vj/bZ3vH5XOEgGdDI8d/q58i6fObhXnWBBzgDbLiXnvLfFQIdX5gaACKERkuSXz6vVQD0H9YNikm6fHbaQXTc/uCebl1v5g7A4x7k9zV+D9FIde+Ao2f/8Hq7g6OekYq6+MNWTVz/M8rcCZFuTnaSwiejZTlGQAIaD1UgzvfLKeQ23Csg0XzBO8UWlHFaDkYALfrgd4en1GNCWu7UFSLyb/oIX+kDxTfoWEMgyiWEQsYUzpt9cTwIi9ET4bio+QILRH0dhM/Zzff5uAfkBGvORSJgCWD9s4Bwm4MsnJ0cHwBgrGLFw1ulOYL9UdVfn4OEz7ynokHmFiAkYF5GxPIQwoO5wpHhjE/ohXxt0DwFae+LBRRUj8jnTZgFZqH/oa8IBAAoqI8DyCHEJM1KtRSwGH5sQovMH2YBsMGxy2ocGtPaK9vr+G7VqWGutAmB7Rh6+vsKeYlRcuDJOcVbEWXPdAAx7M5/6MRPAAGCcbLx8lseFNCQrsbnA7BLTJ5rTefe7AB0kYCJvykDQOrXhJCVn7DYHJiW+gUXusM/OwgTsh0MFLoo5sb/PmeBN1glB0AAYjLrAMmwZoAjurNT5BLw58hTQui8A2oBunjC762+8bm1+7lN1X3IugA+AeH04QrYpeD+ZF7K/PJrLabQAWkQrgxClmi30IFV8/6FKxbT+QGOYJGYO9eeOejedQDF2jN+xe/3ql8L2mCU+w444OoQQCcknJy6QEzc8MZ7tP6IylkzWD5KHMBaoe9iHUJ7deYf02eu8ZGFUxxwp7KiMyltyvnTUuqaDshAB6LtfEOYDxxdUypiHz272X7urCb78FnNSnEmbAXoeO5oUcCHEAysxQ4HAThJ2BHeh+dNTdmDe/NimiYar+Egt/QUpSUBRJHIQadxnDcgJ+ZPAIzYFqYAwLPJQcsLRwqM8T+/dkAhGRiSdznAu8GByGSfB6/BajCFxw/4G9nPDaCBQy1VxvR6xB8L25O22YERAIFz5HiHfa0AQS9mAIRDQ2UHNnV60CX+qcMF68mPas4ch7EBEwAmOrF/a9OwWCNYl3cva7Rr5zZISwQoBGQR6tp8vCT9EWPAhhC2SjiCIMx4586cWC7YsFsdINzs4wTr7c7Ez5Hw3j27c2JoOH7S1/agz7HvFCEktofxgt0hgwu9Tdq3R6/V7Nef67KgLaneagBZxmNd9jhAlXbnpPFYqbLPcUF7wkFdm+3y7f7JQSnbcT4rulI61/evaNL99PHVzQLMqx34cu/9aHvWblncaAUH6eiRuBd2OxiFtTrpUGeU4VyolKxv1O4QVEuGkEjUr6s7CsSfZNuQxj5adjCYbggK7WWarO3yD1vDimsU2iElHKfatPpGd84zpRfSN/RGmKNjAQPj36TjrdMlngbw1C++1J3kTXJ0fJOGWWE+MDo4eJx32Y9LSnjSAQ7OV07ZDVYIgIXzIbRB0Ts5OwTE7hBhg8gGg40hTAU4Is0aEFHq3acQDgUXR4tBuwWFj8iy8nMF7qq+i7//gkrMa32N2PegwI3YI7FE1BfqD5wuocAdjwUMl99PZDWRos1PnDOOE+Cl7LbJC8WKADDl3Ae7xfbQJmTw6R+oBAF6IpgfwE7A2lD0sEXOX2nywxT0c+c9bYnCPLBMaFwoDkkmnrK9aEtBuNHPteCAavDxbwhwIVBuvuBWgRxpqHyNVabA1wFHzvVCbI52KzllvsBl6yXvt0nv+iPruOm3rPP6X5FIXm86vTsIxXHvID+oc/DhADJRb7nNDwiUAOwkYI8mxJwAJmB+yJoDrACGuT/0Qez3HfeNmur6mmL81JrnB6zCWvt1ImNNwnq/BgButFdcW64RwKRpzdut8ewbdSwADn3WEGy3nH+r36NvFYDFuB6cJyCU80bIT/gQJoqK5YjWyVzkfgNIw0yO+TzJhBzeeL/atqiUAPNpaDfatsBmCWSF9qpsHAKcmYYDRGj8+MGCmArudViVABSh+XnezcT89/pEAB4IZeGoJjXGBJaePUI4xqTnIVOK0Aai3WP+2tojRZvrY+LwV0xK2NOH/Bvd+JgTDVzBMWrGb+4bZYxVqIwKWD2/RSDUPZXBPMzxY/7uJR3uZBPSsOBwYz6gPh/GTWNNGLAGCKhRxNCIiSfinZpw+cXMv7/8Ky0Sc5GNP80PnsJlAGDQBsGMsEaAJtb4ZCQx8U9+D/4OxNXT/Br8jp/nKgc6jb5O9X6ezJPrhBGKBERNvJa8/tI3NuBr/Fc3fmd3rgdrCQs4cX+d84TtX2BjdQLV6IRYT7bjmzwMECFAAFIgVI/qvkLf9LADU7YlZDfVn4MlW+wgilPa4CA7zo16ppqvJWyBWBWtqYN1NBx8O3enQO0TwiNNZ79V1XwJ8SAYprcXTop9cJCkFhNC4tt6vGuOHL5aELjjQy+DAyYkFG9skwPmRldtG/RFx3bIceJwSAWnKCCghjYDgKsCYQr/Zg0QQ8iKiaFCS+TfsmF/qPIrzY//rud9/6rPRRWiYbX8b+5SgJH0ObxRfA4IsRHEBpWhKRjoz1WKAnlksuEUAVxkV6FHAggGIbYeOWRYHRUVrGUIYT4nwk44a4CAAIU7RI6nmjG+5jANSolnvR28yYH6urMd7Ejx4CY5VsAMuhleJ9yW3/WURdECOdgB3AGMmCeMDIJq6vTg3LkGpMPTR41sOa4nxxSzRbioPhASA2xYV4TWElELaCDE7taXtfSsVVa/8CJVVq6F6QgDNp5zo+4NIb1TmNg0X0eFVGECYWgclLAWfKoCPlTN2d/ZfHJIk+WghmsZZGxRFwqBOvV//JoArBw86boO92muZNppzqy9rrNfS18/2DzuRcZqOv8d1nrxB3TfNp//Tp/z29S1Pz3vXIF0jI72YoV8rmrm6/cfhriaa8m8CXsB8ikMmt30gF/bIYXnCPXSuT4IJ7ZqTK4rrNcorOGEz8HQXt7O4E/awIoOLPjGj8D37MmBUHhXn384nXSf8KZAWPuIf/v/+qZhhavQ3vzjukG7a3ee94TCVWhf3rogqHtBGAitx9LOlPRDCK0RBb8q83nAAABKeEy0E+BigvEU8XF0TIS+7tyVszt25OzO3TnbP1B2kBVs92LGyzhlfp4MsDjHl7JTDf1ihwP8EOqBudnWU7TbfY53jM+14KD0Zaap84QReu/yJulh7tiZtdt9f8KLsG7R8RFgdJpTLzyRcV/zqo0rR3gM4DJxf403/vtEYwZx992Exv6/+7oVDkOfxLbsg7YLvdW/bBg6cT99xX//5qYhZQdyPxFOvQ72zoEQ2wO4AU9nquEkYBoGn/m+DT97h2W3PiRBK99k0U7AMAA6GlZcJZ0PdXMQK1OvBWCB8De35WEbePgr7hjcOWx5yHrv+pzRT4pv4gArnFbcHQPfmHFWdYmk1S+5VMcnnRxwgTaDUButN3CEhM0IbajWjn/Lp1AdNWC4yjhumBAVJHTHhaMhVAVjhRPkeW4Y7gc+V3D8hFSijZ1y/DjtQDicd0AwqG/05Z5DYiICxsq3dXBGeIWwiBw4bJh/PLM9YEwd2Qd4HBHIE5s03K3sI3UJB2g5MAJY0csKoIQBIhMOXigzEBzPAVCywRrPulZhKEAna05YDyCAcBnmBBEwBQxJ5QdcItjmBGFOCG/13v13dvz7/9167/xbgQl1qF92ZdDTDEADK+bn0HbVx63zLb9uzatvUoYd+i0YGcJ+6enLdRxCfOhiJCJ24IRWJz3vHB0XsEiotNR9QIyNeqWNM3IvMF/43Kb7FYIjA45rBmNUOPCc2BY0VwjuuR/0TudCAXgATn5tNISDINiZoXW32+Dj3xSbBiCBMWP9OX8Bn3JBD7XucIAFAAYoEo4s+32FqJtq3lSb1v3i113iZ8AZ4U4Hqvldz4gpJHMRRk/ZiH7fMS/uASo+w+jAqnGdq34swpfMUan2AEGfO2OqzIF/6nAd+Du0V25n/GoBVI66U0EvgjaFUAZ6mYlgg/cCzgeRLmGww0NlaTNgFnCwJQdRbEMoZ1tvUWELjO7rOGPCWoiBYZrY7tUY0yBkRGgKhgDHi0AWANGacu96svnr9TGyjZLStRA2AyCgFWzNRN3xnspVTzA/HpugO5rdgqYpEIZzTMI9L8cCvVJjPmRjoTu6bXtOjp1sPI6nlPLx7V7UfAMqU6+cnLLv+nkiHAYwYIS7dB7++8bjBQceGcv7SQA6ALyEkuoBMdr6lRlnDStDSYQ101KWGx8PZq41HdFcXmxpWcvH9hfsn54btI+talbmGPcZY5H91p2riFUCYMM81kJcIw58H90/Yu93kEdYb8Nx/wbns35trsAb02AqVAQu168Per4tI/YkvBBQcXwkwRJl/e+opfy11MyV1rD0UgmXARuEMahBQ2duWiGg9yH00rzmHQ460JnMl7AYgStMTdO5t4ipATzQWgANCvVUYCPICgN84DB585JlxRzQVhAKIqxFaIbmpAArwlFiURxwcEOM+vmg08GpwXbwrZzeXoA4WCPdNP7AmVVgaHwbc1BBRWrYK5xWtL4tcG7uSAM25JjOHaYGoIVzRDNV6j8YAB9CM76d0rJ9ruhcGlZcqz5ZZAoxJiEawj+qUO3nHm8LhOU07KQGDoBScxlnaiTMdoeKDkoCbkIyDqLIiKIIYMwBJd3uuXbZbQ+LwWGegEQAA+AJ5qbt8o9a1y2/p9Al49XVxVVQEFYPdofwHiCEitgNyy5XKQF6mBHGIUNt4LFv+Hg/tqH1dwYhpv5DqpcEUCC7C93OixmhRDKoKILIteSeKB3bo3H6HvwnCeJHdj7u6zP+PvNrKBDo9wL6qGa/T9LSEd2k9iMCpwBjB4y6LsN9CtnJ/Logthfr5vcZ1wKgA2tH/zmKJlKjiKKLCseOV4QWyPFxEa6rfYtfD8AU10Lz8fVAu0atoFj7VLUCgVkbfOY2VcQOetdRUyroFUe4lt8Zh/NFoP6qndCb2M54AOR+SwCDVHVAyl4HDBPbFvA6rMlwqWoP789LJPsRd2LNyagygv7s6k6liWOwA8fcmc1rS9gh9DKBP5bw9sYF9coGq/lIPssnaoH4/fm/+Ij3Y/tzHB/dy+07snbTwga7co47BXe418ytl3YEtmaiMe+cO1e0OMyTLKiz3MmSTXWWgzdGZg9YBMaeaLU5oW1BmIwgGjDXnokoa+2X17RKf3MqY6iJ54MxF45z8vuN7Tg31siXUQLwSe7gL56Ztv9wcds4sAvWQ+ty0v6AU55DswTL9VFARVPUlnYm7DfObx0XJQfzvG9PXiADfVCTAx9S7kmJB7DUTmUi2GVNTl4Xhcz8OfRQZINdPCNtb13g35IdRCGgvsLvm5PPvWacP8ARPRGi69t35pSVxpgIuhGi/+aF7dbhPwmT/eHlHSq9wPkxP4Th6I3IbguKKZ7Zb0nuTsSvCHX5clI4uFGiY76N84164LGvWX4rnb+7ld6OtoSqzIQycFrJyYvUUqLlwnc7gFkm5wxbkHBwBJBSg1RShQn5+BjU90nQIb5nvxgh1QxyxyOGyB0frA86ItUZcjDQc/tnBRQEbgo5dzbucEYIeQzpRicwy1wkVHbHFXEAAmvgB9T2OFPGxhkqVOYAST99PoSCSOmnhoxufv+booEABZwioRTNgzWCjXAARMiOruB866cvFWEzsU6lnPQhMGgSGzc48HKwAngbObhJoFBh4grp5WQduQP2/RSa8bWT0DeNM/b3YGMQGgS8IYSmdhLhwSCTaYtYDIAW14IQGSCMscg4S89dLaam5I64547P2rHv/BcbfOLbKpaIvqrYvVtlBI5981N2+Mu/p07wnCfriQ4JAIUeLELVaXfeaGrQJhHuQ7xNXR2AAyGegLGBrTn1e5GnYcdgkQhpad193hJF718v4OMra/EmGBN/n/n6Rx0oN579VrFk+R2PW/8DX/Tn66yBbDoHHwBwsrVYKMKuhF8VtnIAz7wIFXKtEeWrdIJfP4E2Bz6UWFDWH6B16HgA+n1OgGHuoRwtSsg2q7ovGQ7OF1YMNm3gsa/byI6nHBRlNH7Fx2QeZKBxPRTaoz0LHyR+XspWc7Dec/ff+/aFYDFCe1k74wshYgAV7hNYngf35QWA8GfcIh0NMTuerSq0xTd1mIrzHBgQ5lriwIcsILK8ACIEbhiHb/CInclSwtEh9sWp37UrJzYF39zonh/tCNlV7DOpPqbUerLSOC77IbhGj3Q8VxWbhMOnhswVc/zD1TeiRgwamNscHOFka8YI1AY61+dJqj16ILKZAHfMZZc7VVLuGRfmCxzAPqSrM7fnfB7DxTFluhG2oe4RRf8ePZDX86R7sz4TDdamw88BkMdLjAm7k/QPJZgOSgNoTf1kKR9AaIfaSsyHY5DyDxj40Y6c7z9m646ypqY5we5Id+P7jvoDnRb1lmB8ECAv6UqqHAHCbYTdx3xcMqcQL2f9mu71a0fqPMeI+DxhWtBs1ao/Mx5p9cy5ORXTnJgz14D1IPxEWjzXghR2mL8bHABRFJJ7hSwvfq47WtCcuZ61NejyNWF7zgGQRBkDrnXMQebG40UBHOoOkWGI+HmrA7qnfA1r9wGicwpL8jfhTIDbGWvujKg9Q10WsmTIdqG3FMCD8AffqJWqPWuFmAJq8FDPhxARzBHbuNeRYyW8gqNApFw8sk37Up0YHQVtBUgRJu29ftElcuZqfgnT4U626L+js4DNEKPk37hhewh34NDo6SRw4wCEb9akXCvMxYUfv/KwKDhQfsfh0BiU52C1cNrS6vg3dTKlCCURmhol48iBA9/YSZXn/gH4EIJRt3qAhTtXMuOUzebAh1RrnF1+9zNinQBYnAdMDSGa4iE/975Dvg7NPn3aVUQksEb7gxV8bWBPqJ+UaJthGQdJgKHc1ocFNlSnxseDjYBJAliVjvpaoJGibs1Qj0IwsA4Kg6FvgoHw82D9EYqjtcJUq8e3VeaU39f1Sy5T6JBikhwPsKewpDt72DvWj47z9FrL73hMYEAg0dc57qAVsEfITYUKs2RrUbnbnX8FB/8iNn6NyFQD2AE6WDutq7/G+gRaMgdArL0/T/YY7ShgmGBvABvm9xHgDy1aonWyDa2/SwAXEBVvnqwwXaBvIourqPsZQAL4UkjL723mkVl8se451lC0uF9rwprBvZYNrrmflzRbvi8gjyxFzhdAhhFWRGulcBrb+rqkZiwVeBdgdiDGfQ+DRFiXUDBZg9ybob20vSkAkN9TNlisOhgp+s/ns3n4eWCoLKbCb019Iz+aDerRoN0gwwknRkE7tsXBw77wHM6Z53gEzrGokAZGJhThnh3uDIOig6b06CHSptzYB0C1zwELIAUjK4lwFsCG+jWAJZwrqfb37PYPnwmOkf3JcqKKNfOkRg5hPZwrmVy88WCIAFU4bIy54/jRLTEfxoDNYl4Iucm0IlWecyf8NtE4MucBIAP8YYAVnPZeB1jDfl612QEomAtsGb9zDEI7z/gcqYUDOGOtAEyEq6gdBPipGfMk+40MOY7E9WJN1vkcuR6k9APgjjvoANhyemifmDfnQUhpXqt/y/JxAHIsOQCWa8P2ZIgBdBibOXOt9juYIsONUwPAInbf5OvyjINKGCGAZnfOr7vPg6WpnStrcMDPn4xCjecvcAw0T7COtYKNrDlg7Emuq4MogDjbMneKH1KWgXpRiOoBZWei4dj4cM7vXaeQANk6ABAcCPVS0K8APmhhwQe8Om47qMHREDYglZ2wAyEeHJdA055nFT4aevZHov/RS1DNt5ILQkTN59wk8S4AB2ePPkQaEHcYVAOmMi9ZUbHGLgl/YS2o7UNYA8YFoMK3/njbFImRddE4F39It5Os92n4FxwHL5wfx6TwosTGfkNQJ4f0bJgY9QCDnYB5caeF01MVYz8nnDWd0MvHdgRp9b5ObIcQF8YFjQ5aHlgCqgPDIgGgYF1YS5gsGpdiMCtkmqFBIZOIdWU76Zb8ddajOtxvw2t/KHAQa6ZHWUyhouS0xda44hqBEVgMOsKLbcBZOwAEPBBmYh3YFz0PoEV1jviQ1R3ty+vz5G+YNT8JX/8tDo4OCzig4UF3BFPCOaXnnG3ZbQ8pfRzQBhOlgoT+k3WFhYJpoXwBQK9WNuElzecnVs/BduHQZs21du2kxXKgAmDk+HxIEQrlPACwsaZ232e73087dB3ZlrpAw8/8wPf2zzS/f1hzwk+jpay1Xf4RMUiI2AEnSQdzgN+yg0E+zJgDGY6APYCdBOzZXt2/wTr26X5GHM89BPCuq4tJ9wbI5P4MgGqTGDrChcX9z6mXWZ3fX1wTAKzCaLx/fD/KMHAfcF76EA7tRe1NAYAwHBdF7E42nnN8ow+H8feIAA21gdD88JauPY9xO8EunGw1kITxA2cqrcf4c7x+snFsbeev3biowVZMSgnQwJxQefiT57Xa1zYO2+FsWWzSROPP2jwBZcyz4uMBePChE8+rZvzNsdiX53kAYhiDsZghOpiTDiXjtYnniPHewsnz2kSrnSvbMi+YstoxmBusDMa/rJHWWM8EPyeuFWOwfe168Ert3DDYm9++pN3u3pUXGGlLRVUnCJC0zh+wMuxfm/fJ68JP5sBznM+ijrh9/OwW+/GunEDR1MaYfWBFs0TYAC1Az0TTeH4Ctaf5yXO1a8+jNn+AT42NxACahO8umpmxLzwzqCy+M9fq9IFOnRlCBWIo6gKWo9S9W45J2S+LL7L6+Wuk5UHLUUuTBqy4h/Bv41P8R0zOgKadRXdwMCE4Vore4bRgDSTIXXaF1TmICBiMnObQfN4t+j2/83F9O2dcRKRiCvw5OqQLrODk3ImROQbYIa39/2/vveMku677ztvdVdWVOk/OEZMDMDOIM8iBBAmQAEmRlJgkW9JaDrLXWlP2fvaPXa93ba/t9VrWyrYcZNNUIEUJIAiSIJEzBsAM0gQMJufYuapz9/6+v1vVaAwGMwOyaXPBd8DidNV7776bqs7vnfM758RNE9eIJ30ToaXoATBYsoaloFFuBkcaF64hAADAJxJhpTQBEumYxwUlWCVXcw6Zgok4wpUxJvAxNhYtOoCo9JQ5rkGF0iYLNJwZ+pAiTD2TN2AyQbr9iAGUkwli2TkXkxQCugCGACOivQAckQuj8WhDokBTzTPNnQLEMR+4JgGKAD1bctR/LErU3uI411DLzSH/J/fZekKxVebXvCbNDRYqrCF1Aj8Q0Rk77s/8oqvspgOcAnhxDdXW40rU74H6TlLMSD4+q/EcMzC0VU6fw8uqrsMHCUAXEGLAe4FTcaXZ2qS1o/9EBgL2DLa1dgANcilhuQJc+74Dum9dndrs07nd/sFovuZ+r7dLU7TNVn9PG3BiWcPKw5xRlJXovJGuk+MkfWqZYc2DG+SUBpozLHecL60g8LIiWhQFAgGnADJz0gS4hztORZdlvtH9Yv28ppoj+lQ/bUl0/+p75B+1RD5QfmEAEN+BquKZKHx2/sd8hqK+0DHkg9qZKLyd+NkHXcPHKNWTPSPmmpCF+NMriuFTyxsdOfTEAf2Y0JkLCNdP7Kf/5Y/q3/HPcameM1F4f34bHyQXOnapz6ptVu/hzyYe5/PK31WZeByZeD2Hxv/Vq1+IAn7R1ze3hs+sbAz3rWoMTx/sC9/d0xutNZzLiRWpXjtRJn5G7S9cbXCVPreywa6rb+3ocj0xQZoLX3veh+d/xt/0f+Ic5DO14d/dO8N8oN/f2hnIEH4+yP0oCS4ruDXdrzykOahxQj8rPSkKgErzxk9pgvQEPDrqH3UinnCF6SdKiqomKhUpppQUKS4tuEOUEYBQTBmMjACCc/vgMhoeDo3rP25gwBM0FgOsP1gWSCKIKwauS3bB+pCdvkRKQrcWyCBU2hYbKSNIvliCaAPLBa4dFF91AVFitmIsWGeQhvJHYaKwcouvdn/Igjx4jlIKAhgCKLjkiHZzEwJ1KDiAG8kWUe5EaKEEAUtIDdYVzQXHifgBFMCfyS+5xuCgf9/LAokCV1J+o1gq4BDZIqB5RTnCI1L/W27+msCI5l/ABqsbAAlAgQIGbEAQx20To74ih8Vkb12PlcoEbYEpOm6LEGCSdcLqUSIa7bRdOHZTCVRx35brPmvSM9YqQsFbrv+COVtYRCATo+BHAKL7thqgwW2BGwXBGxfO6HCfPqcg6U6BlciRQbDI2JV0KalYCS8sWGZSuqdAmuYMoILbtK6gtcnUex9yD8qxYEGCw4M1jX1EjiW3rbViHQePv2POFeRngDmAiohE5ot1wMXHHgKIDQAsdT3gqPmGzxvMYq0ZK/eGlPNR1dlCh7UH7g9lRHBFOvGh+jPa3yWAe8I/JJDBmUvI6qwVbjb+Zu9QSb64WuCfcSRyUfmFAUA/z8IXCWsAriEsDyT/e3B3j91T5h1Vzkvk/cIDDq6/H2rO4NCQkRr3oUP9P+TExXWILrMf7Ov1OnyXdTirdQBMVc6bDMHlSXkQIvlwy51vWfqoCQoB60/f/lcMZPjxJiEg1pvc3DW2DrGYKHMUEEUjSUzItNiaIgCTI4eMFCAKsvvlB63k4YoQOQRYyTTPMN8Fngvh1ZBKKSoJcKGYZ3HFFnMu4KhQGXxUT8lwWHBfkOUXxU0/ul74cxfxNOdkEGLzLHUpIwAn5VNdJylByLAoveHuk7ZUIBSqxGWFhYScOQADW590nt0vAKd6ymMIqDFeAQrAHsDB1h7cHLoerhRumaH245oTynBQ0X6Pn+zTDVOcWBAQSQ0rwCGgBHccG5W8OZ5vKdDCyptdfLMumxdYrDdBm/sMnNxjIIhliL5gucDK4ygrjQtXooGQ5gNwgsXEPBa9R7HzZajVmFhDXIXmoQAMJDUCEw3rPxYa1tzmHEHZSjZmW1Fs6Ztuq4kQo9brNa3bdAEDrd9U+FJqB56NxoDrB4DAvgAgAuZs0bls+YDvFCBRfa9lTnSO0w5o7WsFNAAwDi/Xi0hA9hD8KZfqAIhoT6hDcV6KrQ55TzW0eL1ZNxIZ2uLX1+36crlFG6PVU/OMG89WN40nv/S60Lz5CzFykbxK2tdkO/c+xLWq9QQscS9AKSC6Nk3wRG287/RYCwzuEfXXAD+Af6LwcgvWao0+OFoukXclAUA/R4KSxXUC3wY3m94m4OcyBBDEfDF3vHj/00hch8h7GuRhr/L5ZAs8Kfr7iyC4icrvbLVCx+qBC8bh66f2S8nt0hxTIHKVlCz8ET0JT1sYyge2mcwMMLG7ALcDrp5SZ3Q7SMmjJMq7n7W1BcXBE3Nu/lopho7Q88aPtXijVt4Na2/TOVMNuAjRRoFgHere9pAU70KTcwEncH96dz1pl4NF7aG44a3gqsGSMw6C9FSOy8JlLiq7BBI0SpPrTZJVH7Gg4JLCtYLrAmuMrTMmCAOQeiuKVT/IAmOpXKPdUbissEKYGzI6bJCFlSekIpk7KtkrPXbmgeMAKkowADII8W7Z8suah0dtRTLHRWDGQELjwGoFEGCO4KYQ5QUHq+/wG+6371EZL+8DViq9sJjwGa46vmwAIvrnHyv1VUf0b7TuMS24BWmf43ZRas0BEFhG8vPX+zNI4uQKIg1B/cylAfI744MHxr1YG+cF6o1A86cRrGdYehy9h4VFoM8WKCxs6n8EtrXen1jkWAsAp8nrWjfmgqHmBW5abvqqgdHA8b3ar696P2CJJKS+Yd3HnMPIe0Jj5F5kiQbEjHSfcnkLkit2PvfHuteboWHVLQbyuF4BtViwAHzVhJ8GaLhDm6cJFGW9bhD0OcYemfKxv+HaanEhErkcSQDQz6kkW/jDSXW+JmvekvmfXEFJ8rQPxwMlOtpXMpcFxQ0Hx9XBebptiQqCp1mAA5aInu0POWQ6LfCA1NbVOecMbgeiu6gUz4rBNYE0TZQZCoWneCwgVEOnfANriusMNwZ8jdyCq0LX1gecWDEjgIU7hDpRgyf320WE4kV4aidBosttUIYCUBCPWAn5X84FFAzGDM1cabfazGV2afgpX8AAJQupFqsLnI6q60gazAqORHl2x+jfyI85HdLqKxFcKGE4SQATQrv7Dm4TkBi2Im7c9Cm3PYJF6NwxtwnfiTpnAEXAG/wWAE+qVWBvoGTeiCOUzh01iHOZi2mLbbFwvhuBAICKCckaD2Pj/fi49TKYUN8NgPQ5FgzyMEXitIAdwIUSFoCYcpcVNta5vOYeAAinqPP5bznzMYCHJIvwiuBh4VIEzJkwXooRdHZD/jTCPNdl1BZRWGWPAbJwCu4T1h4BFIAZFkIKjY5ozIBCrFMI5Gr6hlsKwrxJ5QK3uEgHTx9Su/12cTmhpuYNLhFzMtJ1yq5IQBzlTyh1gmUMXlD3m48K2Pcb3HFv107TXJABnX2Cy5hCwFiJbEUT6MSd7MSaWuehzujSxGpq4vNHP7vNpEkCgBJJJJGfraD8cHccek2Kt2w+Ba6bGJqeliJuNziqKzaHhuU32nLQ8dyfhO5t37PShQvCjz0J9YgCcgK5fJNdVQN6Usa1QLQQ5GoyO6PsASsoVYjBPBXjmoIkSsQZSrku16z75O06cHbj/THrb6pltutbUQDUip6+o4gzBROm4Q2N9p6zFUoXeHgXFl2r9hxKn0qbrAxYALCYe5Ku99gYi91f8ISk6HFJoSTtZtK5zrFzioriPRFICAQAmrCc9R141W4qKugTJk0YOxmecW0N4a4CpIyOGoyU9zznPpMJuyadNheIsG6iyrDOAC4IZ081Q4IWMGN8DEHHsI4AIGnXOWYM+iqivyP44W+p3lTG7i6AF/MKKHWxWR0jLw5A1sVWsQjuekafj6lvz3v+IcEDTnH/MCcQsG2ZEXDDnefw8Z9UMAtr/omWa77mPq2/wOmcFQLIW2I1dq0Jlhu4Y1gEy28/a4Btq51euFdpAzcfwGi0vxyy87UfBPbYQ7jLmEMDbd2nvH+bIxn5nCzQuMayAku4+AZP7tE8nDaYgc9FMkO4Qlj7ADmuR2aXLMVaz9nCg+sWoMn8a0saCLPPo5tyxEPMzVulsWzQpQn353IlAUC/IIJbR//zl+cXSfjd+0Ub88+d1NbZNQCBExcP1p7OrQ847JwnayK2bGnQ026mdY7LUpCsED6PQYafhAEgqw0cUBImxpYj+dh5cPRk3rj2jni+djrcExQYG4AwdyKHyHaMK80WmXyD2o0J81D8WFuwSEE0hlMxIECGmwTwgJCfCAUJJ8WcDO0p+vDu1uLbdb5IYZZ5kh8wgDGZFkvS9MVSflm3aV4RmxSwpHtDuCa3EVYm3EFNG+4JucWb1L+3DBToL0AOUIRFh6r1qXyrFOFJA0sUacO6O0NeSr20+xmDpdzsZXY7db/8gADVdIGyJitV3H4OlwccSonTH3L7kAXZbh0BGLu8NE7mPItyF3ChTYOg875YuIZsIdJ44GyhpAEHuChx5/Uf2ObxY6XAQtf++B86i7TLRGiuALBYiLCuODljoclcIixTWOncl5/wy0zfqPYOwMtfcX3kJ115t3MAZVrmeK3homGpw50EWd7uL7hKGg9Rh4BS1pC5NK9LY8ViB59qsP242rwltN36qyE9ZaHWZan3TgSBxw1csNbQD0A41icsZLg/mXf296D2Aue4Htlwv4E6e8z7Qy9H/dEfzRWRa0QMWjgucESf8xoP/LpELk8SAPRzIIATfkl/sq/25Qn5hFZPr3cyQmqWOaFf5dhHWYi2uliF+w8j/y3W6aMoKBSUJkVKSfHf/ep3rTCq3BYUAdFdrvel91g6isu3OGswUUooDdwqWGCw6JBvhfw8EG9Lu56xcnYo+rmjzuwLMZon62EBBRQGOV8AYYRzs3Zjg71WHlyX47xSe6BqOxYYAE6/gBfRWkR4DffEMHyEJ26UJO4LiKiADQtWFhTVBTaGx9eHoitJd9cZFNQJhKD0/WTf12UgYzegwEG6eapdMZ4TASGUf3bWCrtb4CeRVRliNpmlHU4uhTd46p04dp2PhczKcMZiXTsvlAXqmD94QlhZBgSkqLEGXhs4sdtgjIgsOCdYJgAdHIcv1H/oTYNMC6ThTF7zf8og4H1ARPc0v0h9YJ5w7wFWKf9BJFn/4TfUVo8LzbIHuA+cL8+7ACLzg2UFSw9h36Q38P4QUOh581GBvqO6CeD2J/j26RIAcp6M4czn3FUGwpQ4qYaYOEN3vjEMEMp/dIfOoRDvdU7+WIa4DwDSHBClxr4hBB3gzX5hvRoFOskJBLjGooYbrEkACyI7QKZmbETjgu8WwQ+digRyEieec4SegYz2UkTX+pvfG4EoIuIcYai3WHxMmhcABTBrg3n/sOcBr/nFV9uKGC9O5FKSAKD/zlKrXU0ld/Y8fNj4dZw84WtABfW/eU1r+NTyojNKkzG6oz9mXv4oC8Vef3ltk7M+k9/opxGupugqJTgMhBK5fNGPtAms3acMfuqKU6yAiEjCrUJ0kUPC803mn+AaIsIlJv1Lh9Zbfi00rb/LChEFXFMzZuDTLUCFNQQLDkRTrDccB6QAIMjrU63ThMsNXsvguSMmBKNw7ZLRe/L3DAmQQTrFfaBnbYETgR59P7BYOXGd/gYIkROG8aDkAXV21+i6D/7i6oAVmr7rEG8FwgA+WMQgtzq53dT5toLBGXJpCJSk+k9yvNzclWFMAAaXTWbGUs8hriF4Jya/CvhJIxuQVa0Sg2cFZgQ0KDGBhQmLC3PEfDjRYtdJK2osFH3vvBRKfH70bTUzYuUJWCE0Heua+w6IU9tYKqpk5vMFcAC4ILSbSDZAAS5OQrSpo0YbKHPAAOVJEEfoaRxOPYDliIYhTwuMIFjBmAvzsTTGC974khJJ2rjamGvmAvCFpcWkcUCo1mIAwrOAaq/2lAucas6pq1Xau9XnmA/FHGgfAQQB3w1rbg0tN33FJVhaNn9J60V+oF67tGibshnFZTcER9kR2q/22F9eMw+FTVFrqxgAGHejf1o0F54Pg2rcxwLYAomOttM4+E7gHouJOqc5P1QN5HiBUGrdGRjFlhK5hPzCACCDa/2fto+/0+d/lT7o+MRtZDeSXhe8Xq+Jbqb3HdeBWL8qto+QFA+lSv0vEgqe6h0Zz/kz3p6u4Smles0HSbX98/tPG0ta0gICjeH+Pz0WS4EIDEzMLcQ557fP/fm/6ue85+GEfye2j3DvC14v4ePKsP1h9V7nnT5+TnUcvJnYJp9YKschBlYP0+b51/CW7Nm3LSyEN0/3O+Hjxc6vCp9y/Px5Z32+sq45nC0Pu+L/+dclchHRDzM/1l0vfNvKFR4GSdp4gobbQCTQAMBHT7lwHvr2bQsUCyW5IMoEgc8zxppLMdVPX2Lwg5LH4oBiwVJBKDWKgqdzlEfp7ecdZcPTP1FlI6VzYfD4HluPzMUg8aDu7wSG+hdAkCJ7M/l6svpOSmkBxMZF42DhIRXbNcYmuNyNgMtIIIEdxriJCuJKrC9YvrAmDZ54Wwr3JW9CLDYNq2529Bl9gDQeeUir9T2MVjMr7mO7PG9WluoeALD/0GvmoEQid11Ia7woXcjizBNAjnkjm7RJ1VLsWF/cR/ongOUcNBqnLSWsnyO+OH4B0XeFOW248mP6F+vRDIEFSp0c13UVzpCtZFLg+hf3HbW5cI/ZjQjo1JgBwChvXGEIc1B1O+lCvT7sl47zeem7rBtg9SPpZnnvKwJWb3vO4KVhmWEOWBcAJpcMnzsWKIXhtA25Bs0/QLpPwO6E5r47ZAVGcbPanSlAErM8dxmIsydYA8AecwBIqZ+1VONq8HyyhnWar1ShTfhHAEjgtOHKu+yGxfUHb4xIQFytmekLDXhoi4cI+kYBX6w9MUJthv5eZBcpPCaiHYlUY8yJXFp+IQAQOXbqU7XOGpypC6E8GDdH9bfrvcdrxrMigxFIzsu/WGemFepcaZzjgIEqhqgqTEpXXOg4oc7UzaLae0r3xwWF9aWmdizMbcqEu68ounQGpTHoU7W96Tq/sb6uEhYv0FLt8HlC/9N16n9DdXzxx4LTqb6+pDUTFrRkwqP7Si68SftVoUWKo07MjowwbrIocyrt09/pxTpbk8jsjFupakGqlumY0KytLwAIesJx7kmdz2lqA/fb+X2o0zlksi7W14Spmkfap3xFFajRnj7yv1M1L+Troc8AE+acuac7hJZzXy7j+JMHyzGDtdrglhR75XzuQa4g5rYKpugTwIhaXg3ZOt1/1O1ToJR98beubQl7zw0bBHH/RC5PIPi6cOebj/vHHWtAnirvs5Y78sURXeS4EdgBiBACDfelfsZi12cirwq8EPNw9C/RQwAl+BMo6WqYtZ+SpXABNgYzhBxLwXAdlhu4KM7TQti17uWnfykRrDlYJ7wJJLg/UMRYMd4j7BPcMiadarNUzr8sAUSMDBrMYLlxG3qZFzRlvgEJbiPzk6T44YGkBdrslpMitjVFoMfFXynQaavBNHVj1ADOli2sWeqzC28KXGhCKtaHY5pfaoYddXv1s68ITdd+xpFEgMZIzh5ygkmUqr9oEiwmjevv0vsRK3J/wfwtOm/g+pzM3QAfW0iyRStoAA2WFgNSQCMWDM0zhHjuFwvDZr12dgtJybN+niOSMmquq5nA470/rMT14vuNpcXrJ0DoI+pPrQCD+ytw6Ggr5oHfJgFq1qLn9R9pH7DfmrxXRgWa2Tu4I4srbzRnjQt6djxpYEO+IMaOxbHvwCvqN6kLTnkMXE8uqiy5gbR+xWWbXek9L2Cfn7/W5OWe7d83uCmuuS00XXW37lcKdbjQ1H1ccc7vo/mitAbuUvYI46C4K2CX1A6FlTcZ7MZ1SuRS8gsBgAAAn1xGMc2My02ghE/0UDAT5RfCIoGDT1WOr9VxFD3Hy1KAK6bWh9XT6sOaGfU+RtX0eY1pl0lwiQW1n0/XhHuWNbisAecvakk7s3NJx1Hka6fXhzsWF8NKtbNSxwEqFM+kzALXrZxSL8VfG3qHRsKZ0ohBy30rGlz1nGuW6TjlLqgvdT4IYpsvbFb/lxfDMvUfns9M9Y9aYGQ13jQrFzbPz7myPTob0ELtsyo44z3WIYp2VnPSoPSvn5t3/3AfzW5Ih3uXN4TVUzNxfK1p17gCtGXU1zsWFUOP+sd72gXwXDUzZ6BBeYqbFhTCUq3B2hlZV1qn8CxlIRBAB0VhmTvGy4vzrlK/ASBYxRjyGs3D5vn5sERj3DyvEA6qX9QQo3r/7ZrbKzS+Vepbo4AL9dAYCn1hbBROrZYA4T5UjF+q89dqTbEMVWuR5bSOn9Y4vY46vqQtHc7qGOO5dWE+bJmX9xwyrn3t+rH2VYlcVKT4UfKlHU/4SZkcPSjKDMUkebI3COiWUtkopX0mjHTpCRtXjhQlbhgUjkGKLRtvBAqNYkXq2/uS/3ZpgaqCrL709IHCIacLDxIoYV7wgFAOuDAgu/IZlhSuQXFZ7+u+VN1GKaMc3d5EASgZ/EihXggBVTfFBQ5ZaA8tK1Bh64eULm4ZE2lPHTTvpLDshjB4bHcszunaaWfUlzOaj4O+pi7baAsafA/C/nHBuT4W4x6KSQwdsk5npLSpFWZXnwAO9+c6QtHJFQTIJF8QXBssMwYpzIeUO+6s4sqb7a6DzMvnWCXiRFUHqo+lhAFkgB7ABBXisdg1rL3DVhFAXUH3JErJIeOALAlWNoCgC3mm0+aycF/Ws0bzbDegQNH71uByhfWuhRCs736tHpDS9e5/tDJFSw2V1Cl4G8GP1pa1UX8AYXCX4I/VmDvGuo0YWGJNZC2Gu6k512FiNSVaDMw1Xhf5pY7d9IWOuoN8z5oA/NPNMw2sAWa4yBzBJwBDfyDKA4KYT8qQMO+cV9SeyM7T90Zz7PxRcM8EFMnEjXXOFh+v60aDqxqeNBO5LPlIAyC+otPyqfA7N7RZ4e44NWDFCOigmCkWF6wfX9/cZqsNRThRcJ8QGOLiN071hxsX5MOX1zW5DhWFPFHKtywqhEYBFqqD81vwlfVNAhj1LhZKzadrpeTnNMXq6vMFTjjOlqQYKxYN3DJYHo53jxgYzG6sc1FUiohS4fzTAj9UpN9+YsCVxjcKTKwSAOD6iXWtuHdbvi78zWta/IDz+sk4vtsWF1xVnMrkHJ/TmAlzm9IuDtohhX6qFwAUG+H839zYHPr1u7cHpa732VStx8yXnjn57etawlS186ba79Y80Df6vV3va/R48tevbnHh1wisakJO1zPHWE1ePNoffvXK5nD/yqKBBnN+SIAEcBnvP2ZrDOcA9PaeG3SxUkDmx5YWwrOH+zzndy8thr+6odnFVylgy9io8v7XNrWEE6XhsOfsUChkasLtlbnlOADoH9461RmdewbG1H7G9zkh8Ep/uX6LQBXjojjrF1Y3hQ0CuBQsBfhcPTuvuUv5foCeqwW2AK6A3wPqRyKXFtwbABvC2rESZGcvk6JcKuWUCl3P/5mtNkT+kDPF7hJtZJR938HXnUQO5YnSsDtH19h9IlCAtcIuFfZx9QtRFb1HcfrJW0pFmocPo1tBm4Jwa77fzmzMtdqDKBee3Meo7C3FZ46N+nZ+27gjrFRRlOMgoHKO3hJNhNKyCfgDhfPjfXFhMEfkH2LcJhJjScg3mcRt60g/SQ/1GhkMQyf325LDPbAWENXF/ABWqC8FiHAOJER9RJnWNUy1cndFe31WWL4lulMAF+o0gJCIO0LQsdbYqtA6S6BlkyPQzAdycsS0Sdm2tKkv1XFjCSmQcXr1LU6miNIn0q+2PmfXGKAh06b2qA4PSZp6Z4yL+RbggpND5uJYP0uAta9CvPY0Veb2JxBAh0tGsC6aY6xQ/kxryD6jTpwtT4AIfkBZTrhKLI3mxn1jz8Cp0bm2rmlvAEIBZ4BmrEPMJ8AEcD14ruI+FIgCyNMO9yN7N/sVXhUWOwA6RXbZ8wadkhqNvUegF/AFWR2ggzWUbOW4KlkTarWRCwlAiuuOzODUB6NPjRs+6UjA8W2ZyCXlo20B0kZoydeGKQJB/+TZc2GvAMyLR/vC7IaUAQHV1LNS0n/n+tbwlb88YeWGUsdlktIXb7+UNZXFF0nZ/29PnjPAAfT0CyzdKMVJVXiU96dWFMM/fbY9PHO47M8omvlxKWz+5l9Axe9t7XAl8zdPDQokjbhg539+vVPKdMSK+LED5fDMoT5/3//u9W3hj17rCg/vKbmS+Dt6YSE6WxoVcHuXvIyCv1VgjNpV/+DRMx4f5TRQ0F9d3xxeOTYQ3lAf+gQIFgmI/e9PnzP5Oc2FFeG7QsX1z61sDN99u8eACCsVL8pLrMPyNSMb/rHmjxITuzQH9AerCy4kgMatAh0cA1jQNywmWM2o6M7n1Dijy//Xc+1h67H+ccsbggWoQWPD4vTYgVL44zd7DJJe0DrdrrExd6zTxtlZFwv9RxoD1fIBOb+7pS1s09//9tXOcEhjf0lt4+IDgO46PWirFBadH75T8rg+syJag/75C+fC/o7h8KTm/N7lRXN6AMi/o33wvzx+Ru30ea32aJw3Lyi4Sv/3tRZ3ai3/7M1u86hwDyZyacH9gALtef2H/nFG0cDxQOGiRIjIKa65XQpydqiVciRqBmuPFax+1K1ApLgg7kbXCBFZWszqBrqQsGkmCEA+Wn5yVs7kf+mnRpiUkMVrOWalhIWHe6oD/uw9onajQsRKIbDm47oWkJEtWAlaKUrxu58GSRcRXcp5uK4AJ9Tk4t4DR3fEJ30pPYBLdJkN+Vz+tYI88bYAE4ToWOkd7gj8E1u0UO7qGsoZcq1dJR6i+qM/Gjd8Qv1ssOKEzwSwJMSeMHFqo6GQHV6va4miMwA69FqgIj/JGLFMRODAACK52NwTEv6Vu+xmBODY9SQgOChA0PvWo7bYpacuEPiaKRBAwdYIdLBCMe9YjyJHqd/rhXXDFreLrfUHiuZAoIeEkhCGsQZhpeFfAASEeUAFgA2QxN4wLwqLpYALmcRt9dH/IJizB5lzgDq5gnKzlwuQzBHQa9O0jnq9qCRPwVQsbcwt17B28I3gEPUf3WWSv0nvAozepxobe5vIN5OgNV4ivQC8gDVAIaCUtA18N+C/4fqsgi8KAg+dOeA1wg2XX3ilvmOJC+xy5SNtK+N7gyvr97e2h6WtaYGRQvisFP1cAY58qsacFAjBr50YCP/gxjZbA2YU6sKj+2NdKfZnrX4ccXfwFcQ1lU/XWSG2S7nPE4i6UgABMvON83PhiwI1AJsbpMyxLAEe4PHY4jEYeUC0gSXn2zu6zTviPcoUiw0WExLJPyUF+4U1jeH+lQ0GYFhEvr2jJ5zoHR7nxLC9ARrcg74CJHJqC8sUFeXNZSnWBb3VK44VF89E8IPwFlBHmPycxrSBwtI2/RDp+jcFnm5fXAiPCyhgAaN9wspPlYbDWwJC62dmfT59uZjQz22aY7hPAJTzumDQhEutvTzqeajOyWP7ywY+jIX7AIxws2GNIXJuxZT68P29vbY4Md+MD3DE+YsFWuH7IKghzt88L6d7jdm69cXVDeF+gR/awj14hc7HQnVMII5z+RyrHLW6cMPRb3XN/eNeiVyGaF35Qcdd4AR/+uHm6Z+nV14ochQ2ChELAMof0z+uAT+163osHTEKiLXkw9iu33/Ay9cJDMA3IqcQ+W7Is4LyKqy61UrJbjba4hoJEUDV+9XP1hO3ntirxxArQ73M3cEyVAETWEVqUdQ1FL/USx9DorZFQG35JvTX179f6AfKDtABAMP6hIWnd8cT5j6hwM1lUnu0U7U+QNDuefOx0PXyg6F7+w9Cx9PfCOd+9AcOk4ecW1h1s7lVxeVbouVDoJOMxvQLCxHRVSMlgRQpWVu6AAhT53n+mSvWwy5CK+KYV6Y232z3oN1gVan0CQUMz8tuyuN7QtcrsV+ld14yoAEw9R14LfTufNKEXdxlWIyar/sl981zxHwLvJHyoF5ASR/Ee1yuTFwvN6e9APDVHPJvncAcVegBPgAeMmHDLWOOGsgJtOQaF9h1tmmAJ5YurU9MEDkjEB1GTiq4Z0QwRpeX9o3mjnB/gBD8nCpoY+9zb8jUdvNB6BbIAXCaXE64On3WdcOdAoRDfQaYgDDcmqxR+e0XvGbsT2renf3xH3hfF1fcFNpu/Suh+drPGrhxT9yctiZdeKslcgH5SAMgf5/0S/qFNU3hK+ubbflBsRWl4LxBdQ4upX+9tcMWgBvmZcP/tLktfFUKUjjHXBgEZcwXCuFfLEQQdlHUkJSxdmMJmtmY8j2acrW2/uC+YoIHhJCqSp/rueeP95WtUCsfjwuW2AekdF880iclnrbL5ne3tIaFAkIQfCcKbTKeE1QSP28lO/pGbVkBwF1KAGfPHSmHu5YUQkEgAo4SofLMyZR8ncFJFUzQGt3oHxYg0rnVebmkcN5FzqWbE7vKn50CJE0guIqghDiHda3XgyvzOjBcOSgBSNFnFjafietbFeaHHEgpTfBsrRNjhBiOyw13WLPW7JzuN9Gyw9heFZhkfi9jGhM5X1BAAIRswdEz3a894qgbh2bPvCLUz1llfgpP2Cgb8t7AJUG54I6x2warDK4cuy54stW6SIEAZvwErnNRUGQbLqy6yUn8imvvMM+FApYkBIRjwWLCscDCQAVyu8+qor2dW7zRbiEizWqlFLFGWdhsABzAjfYOipzw9XiMrklRjtHPsl79+oiQ5UF/zo6l7xd1h7HJ/JLS07koUhQt4zZxGaUmwBO3H+e9ew3AYrjcFYZO749RX6f2ufhmftGG0Lj+YyFHaYR5qw3MzBvRWjCe7le/5/ITXS98y8Cp45n/asWJqwfrApYM+E9wiCjHYIuYBK5WVLATfmw8B8Nh+Nxxc1uo3QWfiEKwvW8/G0p7nrVVyPMmJQ5Aonr/ABYLrFOAJ5IF6n7D/d22jhikTJnvYx7rxYQvOWuk1zivxx+p91RvF6B0yQ/dn7Ib7ENHbWmsjsbD2qj1A7wBMuEDZabND40b7jUww7pFKgQnf9Sakgeo+5WHDOxwbQGq2JfwgACNgKPywdcFUsuhoLWAE4RViHpilFsZPLnP44W4b66Tflio+k/2aYAncxdFD63FKS6bwt7KTFvk63GVtj/xH0L74//eaRzIYp1fttmgCBdZ/I4wKYlcjpynNj9awncB4jJP/o/sLYVH95dt3YHbMyAFzuBR7FhAvvF6V/jBO6Xw1MHo9vnkFQ0GD5Xv1ruiN0RaoWwBAriBsAg9vKc3PLirN3z37d7wnZ094U/e7A47Tw/6XCKXJrbBV7Qxe+EvNqfhwvrTt7pdiZzILQi8X1jVGOZKcU8EIvyFO64pG8NIq8LfhNdDnPbpF77VuHD+45ob5ol7wPd5QQAMSweWH0BRFQDQHGAiow8AgW7+Au1Xujkul+iC2znvEltd4Ga972K9H9K9iXwDRI6LBoKVihOYs4nX0TaA9MkDpfDAbq0TL60VrsbnDveZEwZgnNhv5iWvxcOClchPIJo2gAYuE3N3juy0mwXgYiuDnoDh6XAMCwQWBpOcpSSpf2WFoOttWYHAqn9ZScz/WGiwHGXUFkoTMilPzoAXXAOAIhRGZtpiJwuEpwKowBUHQdWi9cW6kltwpf4W+ODp3E/jJx1lhgsIvhJP+NGaEEFYjCSKewLlCGfHVoX6nMsY2A2ldugzCgpiqkEDG+qCIiVIu7qPW7V1SYBIf7pcBlymccDGGfEVXUxwe7Bm1ZivU1y5xYqTwQFGAJ9YbbC+uZSGPgcMUD+KchmAFBI7cn0q1+R26T9AMHJ0BMZoXwKAZAzm01RFXaAqvEEgyhtwoZddSloH2oLLxYnkCSKcn7B9wu7LB7bH6KW5q0JBShy+SyrfIkA8xe49Pw1eStRPQLatbYBO5tjzrBcEe9xZAhsQ8YfbTzjbN3XPcDmyniTWHDix1+kROp75hi0thRVbAgVZSYzIHACaTCCvCLysntd+KHD3gl2ijHG0JCDadVLg+hW7FQHZnS8/4PtBCqet/NKrbWGjFpgBPhYmgSCKAbv8heaQzwFh7Cn2DxGC8NHI89O48d4w5c7fCtRrw42L6xT3JnmVTOIX0IoV+b2LErkMuYwd9v9fQWkTyXO0e8jA5nRpOJzpGw7ZdK2tFyg7SK+/saHZihbeB0px6/H+ML+ZEPR4Di4ReCt8rwb1AW6tZgEMOC9YepZPSRtsnOwd9j0gGWOJ6BoYCZ0DMTweiwUGJfTyzIZU+Hs3TBm3MCFsW+6VlVL/P2+faqWL6wte0V8KWAGkFrZkfH1VhnX97rMD4ab5eVuV3D99NrcxbXcalht+uC8pmicis7AaQV7Gagb3CDDx8rE+k54BQ7j6uGdTfV1Y0Jy25YRwcELjiU5jOLwIm5+S54m20v4lhPNwLfG15VreMze4vyBhAzYnCu8IkT/ZMxTWz6w3COUa5mDZ1HpbcQ51DY1HzPH/AEXGtFbnE0HGOrF+zNGgkOyBjkHzwrDqeZx6MeYvrWu0q417sJ9wDVbHxVir+yKR94v5FFKaKIUIIoad64QQ477Db9oVgoKiLhIKqU8Ksfetx0IfCfhwNQwNqpHaCDw0+emW2VImm0LTpvtCy+ZfDo2b7rWyKupFWH3jhk+FhjV3OGKGMOKmaz8XGtbfKVBwowDVPP17kyNlmm/4Ymi77ddD45UftzJBgRLmTeI7FGeVdOzoKgAYLh8pVwCYS3HoP8AHiQ0hT0M+BrChtAh1xpJAnaipn/jbkZMh8FWHdQELxQWVkzYQ5Fs2EgodZe6P48YCcDGXJuoCpOKHuk/OfCQUJikFcKswv+1P/sdw+sF/GsrvvOj3JHUkPw8ReJyLUBHeUUMLN3i+AIxB44SQbFdOrsH3dbkHfeZrKuHs548BRY0FArI7eZdwzzFf8FoGzxw1iHB2aQFVyNrUaUOwBAJAyM8DKErlmkONFHlpz/N2U1LC5LK+XJoX+sA0MvdYd+oKrZHDpBd5p0jOmGqc4rXESgOoARiRHbvntR+o/wW9mmwhxBKIhYf1oi3ckvQDYnpVcN92b384dG39iwhSBTbLuwQmAUDFZluWsLRhiWxYc3u0NgmAuSac5hDOmAGb5hLLWmnXU07VAEma+wLoqwAQt9mQ5hIQRaJDgBClPAA9ZFfHpUkbzgdlAJTI5cpHOwpMX4gGKev7VzSZz4JSvfeKYvj86kY/8WPlAHT8vS1t5grB+SD0+3OrGg1isAwQmUQIOArxQOdgmFFMh69d2RzOlIfDw+/0hrO6ZqNAFCHa70ixYu0mZBqu0bYT/ebL3CtQAXfnqJQy4Oe3r201rwheDECFSDMU+jvtetpSfz6n/kFa3iulDBC6a0nR4Ae3GcAKRYyggLs1jruXFUNLti7s0fXkMvq6xvPGqQFHUAGYZjWmHJb+0J7e93GAED4BeDSrjV9Z2xweeLsn7Dg1aABwWH2+f1VDmJ5PmWSNlYSoNvhF/3FbZ+gVeGD8RFhBGmY8n9HYP7a4EF4+3ud+fGxJwe475gMwM7EHjBc3HqHpK6dlwj6NmdD0j19RMIH8X77Y7nD+DTOzoVHnPXGw7HvwYwc3hwzXx7R2ZzTPWPu+qr5tO9kfnj1UtqWKdXhkX8nRb/36vfnaumZbtY5rfUkfQITgUQEhwCb8rzvUb4jbgCi4QvCintI9iRK7cb5+tCQAv0G1tUCA6fp5OVuWJkbnJRIFRU5kEyZ7LD28p2o2yoAncqwTtmIMCxgd3y2F8ZDBEU+1EHvtetE6wIEIdXW2Kth1NusKKYlC6H79R2Hg8BtW3igA13HiSy8wYa6KFEjfoddDee9LUsTwiNSnVNouNyKjarI5k6FRHDVSHHZd2cWjPaqXM/sKoEVLC77WMbs84ADF7M+4mCmw2eR2XWJhyoKY3FBKHqXcf3S3lRKWJhOnBSh87flAiH5b2U988U/lX8R/Vo7xuZtQv6VI6TvRR4y3/8DrjpLDOoVVAYWenjLHazBwZKcUNi4ZANE6WytwJ1L0ExAD6RlgaiuZxollCo5M83WfMwGXPEHkWbKVS+NijuHCsB6Ef2M9A0xiZWHtnTRw3ipzVrgva4hEorB+L7VudlPpPQBqTD8IWAyp+G+ulvbCpb5Yzsys+cAyBeeG0HXXnCNqqm2O+8e+yc5bY5docdVN5kfZRbrgylA/e5ktiRDkM9MX2mXnMiy4TOFBaQ9QhoXSI6MQx4kC1A+9gdTZmH/J+2VkWABwj+ZwqjN7N199XyiuvtVgbLjjWOh88c99HQS3jAA5/CP2zXCpy+U+sEIxr4Dskf6SrYranBqL5rfQaOsU4pB+rZugk67PhvLB17Rmb7rob1HjipbSRC5HPtpRYPreoJwAAZ8XqIHQiyJ+XsBnQB+isMmtAxi5Y3HepGMIzFh1cJEANsjDQ6QY4OiLa5vCbYvyYdfZgfCnb+qJVagIdY6VgkgzcvegtCFKP7K31yHt7X1StlKwNwggfVbtr5+RNTD5nsAIP2WEg6PQ713WGOY1pcLOs4OB0HHy7QAkPi7wwPf/z3f0mK+CUq8KnxOWTv+vnp0Lv6Qxkhdn67E+W7J6BSTAO1hosGYRgTWR4zJRnOxQP2bXzc2Ff/VSh8Ei94LvxPhWT8saTNwksIbl5Buvd4czAhVpXcM8QiTmONcTQk60G6ACSwxcG4AiAArsMlEAQE25unCFgCYglHD/L65tdPqCf/tKh0AnBSdrnEQS3hHtAgoZO+DyeO+QAFbRc08ep8cPlOzu1LR67Mwh0WwkbzwtwASRHJBz/4pG54R67nBZ4FiARh3BAkgSRAjod2re4QR9a2eP149EjSf1L5FkG2flDI7nNNQJmOU8/mpyy0QmCpW+XwydcEyk9G010VMr4ddD3VKQTlC4zwqVc0mGWOWbYPGo049+GsCh9c/NWeXEcTwVEyGGG80cGAEqTP8oSvavs/ceeNWWpJ7tPzD4GaaOlO6PwiIkm5w7JBd0BmAp2SrpFEsJ/5ojIsVPX4hMgpfE0zpKif6gdHBfRL7IQinNxVbkOsmlLsgTg9UDawluHz6nkr1DzzVOrB7MBZanCHAusm/GgY5E//o69Regkp2z2spwtCQlDWhU/yg9gdWKPk/95N8Nzdd/0ZmHIW/3vvGoFS7uGqKKyDdE9J2BjJQufcWdyLkQa3G/wCfCDQjIBLBi9aD8CICHe9bVF21ZUad0TYvdQ6OlDveBvjsn0BJKX4zZFYY1o1aKn77acoS1A1cnbiS150g/QI/Op04W80zbHyianmr0lseh9SJyClBkoJvR76eAN1mlqxFhBoSaH4ArlrsY7TbF48Mdxt6glIWBeJWToz4ApkhIyHh9j3TO9xnt7TBoIpqLeYGbg6WHQq6AS9dEg1OlMbIfmWPAVoo5xfqoY9QbK1xxdWi98cvqzzQnR7SLlyg13LoCjuxF9sDgiXdcsJe+QZQGaBJ558K5uFsvtp8SeY/UrPi9fXwDP7LC4AAYbVKyKERADUqdz1CoWFHYLhBkcfnwnvBtrBDwbT5FQkIp5T94ucOuML6LHO+VQq1iCaKOOIYFhc9wpxGujnB/TuMYCRNxrxBtRBg35/L7hqWFKCxACJYKlDfkX6wtXAtIwmLl38LKPatC+0izzsWSQv9pnzFW+wfoqfJ5zrt8XGib8PF7lxXD//jDU45Yq4pBSlb9UfvcD6sTwKsKZjhO9Bkv/ib8vOreox9weXDF8ff5wphxPUE8B1RsP9nve+GyAkhV+4trirFD2K7OAa3xJ7mOAKm4owhpr4bZc/xPPzMr/LbGA/hBmBPWmvaYZ+YK9xbt0HfWCGsa17NXGAvCcT6bKmDGv6cFpABi7BmsYKxrIhPFM6qn3r8IJ7759yLvh/pF2gcoHicnhHOjOecHHyUGwZPJ5YeenEHwK7AY5PRk27Bss9ZnJPS8/mMBpoNWauZeoPQBLwAXyMtEFEnI5lxYfoNBijk9VlIdui6j6/e7zhhKDrcOShAlAjcjurwyVog62W4Sntbhy8ALInkgGX/hCxnsYPUhuZ3DujsEStaEworN6oHAHxFQag+3kJP8SQGXdj5t1w/KGp6NrUJ8+S5LvAt1f3IFtQgcDJmUa8uAQVGLlSKKvl6gJztzWawTpfGUdj0dOl/6jkEBBGRcUS1StliNqI1mF5/ddAX1T/MlhY4lAUJ0w5o7bcXB2nH64X9hVw395v5Y0qbc9VuO6sOyF91eJGyMnCX6CQ+L8eLWAYBSEJWHGtZ3pF/3GdPvokGPxqfz4IPlNK8UTzU45gt3QZkaAZ0AAFSJSURBVNHn+h+8MuYbYOx8QgKHJIsE7AFAXAcM66DABvcMGqeBHhYurCX6HCAGARlrCkCGqK2hc8d8jjk5AuPsWUf44RYbKAn4UN09bWsaFeZPP/iPfYxIsBGB0rbbfiM0XfMZF3+F/9O7+9lw7rE/NJBqWL7F5GX2Be64Mz/4l6Hlhi/GOdWehNRPTiDAPGDJ6QVO7w+tN/9a6N72Pb0eckoBABj7CrI8bl0/JHi+LndP/WLLRz4TNFsBXcwTOvluUMzoqqqCrn61ADwcByTg7kJRohCXT623W+mpA31OcuhK6tKlVXCB8FTGZ86GrOMo+up3tnoaoKjaPvevXs954ALa5RyEY1ioUMAT26u2OVH4iBcumGr7DG1i/xhHNRPyhYTz4UR9ZV2j8xEdnMCfQfiT/tB+HP+74AqZeJz7cxxAUO0H73V4fC4mCn2DxE32Zcjkb50etOWKuZh4D8AKczxxDNU/se5wb9awOresYavaJankQ7ux1r07/upamySu99V2OM49AHccp998Vj2OsMYGkvqQMdFuIh8gNXVSTlNNnkU5OmRXT84ouOzs5XpaXW/lAnk41uPq1PuiztETPU/qUlKNV90TCzxKaZX3vxw6n/3j6Cao1cMBbgA9XWMNwcpABBiE5uKqm0Oj/obICi+GJHQ+V/2pzeZtlYC307v7GS3isEEBUTaU5XARVCkPygoQQeXyHD1nx/kVuDloF/CGkgdwmYAqRZlumqk+zxOAS4WOJ/7IBNj+41i1BnzuuEsPK5hASW72ikCW4Bj5c+l9hLIF5OEOBPhhTQHcAMrIsQSQJEcNifMAfQNH33IoOjwViM4o9YzGNdRx1AAP19aI7o11hNvjtqpNp+0OAgg1Xf1pz6fnTvc2T2vfywJ0+z1vEG7JeYSLCbfVCFYO3FqAsMap7heZqguL1IYU9UjnKQGaw7p2yAT1KjgBTPAbavAjIMf8Qogmqsx1wKpf3HHBesZ61kYXnvaUcyRhsVO/cTeyJ/jb7kEBI+5F4kiDIu0x5g3wiJAx3AT2wb4w3HHKHCYAtuuf6TkQAJxfuCGS0fXC6ug0DZoT86UE6OunLzB/J1rAOt1nIstwowEeM61zdV+BL31ODiTn9CETtPoO8CTtAaRtQBIpALASuhbe2cOO8IMfB/Dseetx70fAOsCJvpL92+477T27fjUniVyefOQBEMLXh+8QipF/q+8nynuOV46hHJe2ZEJrvs7uI36iJh6fKNXPq22cLxOPnX+Y99Xrq1J9/0HtnS8Tz73Q6R/UBgDkC6sbwte3TDEx+BuvdV/QTfae9i/Q1vnH/ZpwrPr3+cL9SSWAq5F8SYe7h8xT4pqJwtvzP6sKn1fvzcM01q5f39Ac/ucbp4Qf7y+FF470B+w/1csnnl/9rCr+bMLx86V63H9X3idyYYEfQuhzzysPhoHTB0P93JXOBow1hvIOuKLgpqA0+1zMscVPxHA36rHgLN4k5doghVoyARWCKWBo+qf/fmi67vNOoIdLwgn1pABRpLioICmTfG9Iipr8NCRWhItCpE3VxQYBGAABgbRly5cEtO624qgWyUTZA0zMRSJcGRcL/A0sJVLmKMWWG79kaxXWp8yUuW6TOlvl3c+FXoEfXyPli+WL87guRjnBmVEbAiMGV5oj2riU2PXVOEX3nmtggZXEik/KFQsb/BTciCSZBCjhPnHpCc2P+8IvmMaIiwpwUlx7u91BlOLAIgOIghsDEGnQsayuJyoJ9w0gh7nChWMX15jmAXfkmB7+pIRdeb7rlM6PtbuwckAy5/62DJ3WWug8CM+MlazWJAfkfNw7+sb5cwMXAQLI287UfUFRb3VvvoDMAXmeyJ9TP2u5AFk+9L2z1VYc+jN0+kDcb4Tow4sCDKt9ABvgyOsisAMop28DpyAi7zAA5zgWJTKHN6y+RXO+TOPYa/CElcYlLJhn7eHMlAXeG+wLLIVDWlfvf92TBIhEiPW+9YRdtCkBMABpmWK9WDO1Jj1vPBr69r6se820y2u41G6LW7/mlbXz3tJ65Oav0RpdF5qu+oTGvC4Ull1vcFd2pB1Fg6/3Q4HXOpFLykfeBfbTCtmHsYYQNv9RlejeqgsnBYCI8vpvLfw0Z1K1YVgKZrKmmTw/YBPI0R/hpfu5FhQL7p/j//XrfpJPtc7Qj3mdlNEJKa3ZVjQgTZ7MIwkXd9RcK5+hs8f0vhCys1eEsz/6A4Ge37W7CWXgvEJSqlR77976QBg4d0R3G7MSx7qCO41z4MNgueEJGcuO+TNStvkl14SWzb9iYHDim78bmjbeY75G59YHQ/erD0iBD0kJ19uSgJYFDKFPyNETUPxSipBpZ3z+f3WfR3o6BPS6rIiwEJ394e85lJ+xAe6sMD02Kcpp8z0H8Gzgu/Tp6R5LhN2BlynwbrBOmbNycp/5Ro5c0zhxy6EUh7rb1XO+y5SWEAiSUgb8FJZcG3p3PW2rV9MNApFS3KODJa1VyqDKEXc6D8AZrSADdmkxpyjys4/8vto6Y2tIdHNVnwAm/G7oKcSZqVlHAQ0O0ebYCFY0HWcduE7/OkrVn8XrdFO99C9g84JSY+sVeZvgKPUd3Cbw9bbBAG7JoTMxNNx9U/vm9hSatP96NM8dAiizQ+stvxatOFoXiPdYTdiTgHKIj+ZAab1scROgwo3YfO3nDNg6Xvi2xn/W1rMx9RULFnsst2iD20hrfSmi2r3tYbsDAWisL+cCwgBqkM3ZH7jUAJveQ1jBNOa81g7yMy5K1pN8TYBeosoouQHQhosGdygzY5EeApbZ3QZviZQGbXf8NZO146Qmcin5hbAA/TSChaKae+ejKlV323+vYXJbuECTeX/cVHY3frSX7udbpBxQUDxZF1ffrKfxQwYxhGxjBemX4iIkmqfwkd6z5k6gAMkNgxLjRx6XBU/nuETgtmBJaH/0DwWK/l9nFca9Jj1nBQ5vYtYX/48w9Z6/41B5ktk1XXO/74dSgOwKEZpIqJEeFPOYyaMkzAMABSmc0p4XrZxTPOE3Uc+qkosI5YwbS0/5+sAkV0jEKMq6Jtw9Mxym3C9AgwI3MbbUJWAixYZrRzAf10ttKmvFCjgYLgF6BNx0PJKoL2ezMlgipSiDcUggjiSDMZM0gIWw9hmf/4dS0JtNYMYdmCXMvVLignGRENCARMCJHEy4UnB1AYpQ1iYVYwFh3JmM3TjwlrAs4I4BSGH5gKNzwT5rQSIpG+DI2PXCwgW44XBd3TgojPAJV7PABGZXz+8HzwP9BsgCHrDmQaLnXrj3clpnSMFOUyCgS34iapF5b8xeblALmRveE67NhnV3ej2wEgFeGTu8MPoCCMLVyj2cR6l1ZjymOWZ8zAd7kgFgQcMC4/xCfSXn9YG0D/ncVfq1n5lDgEzzpk+7Ejx7Fgtd44Z73CbEZrvrKKVhDhb5sfbrs9Ew4mK4p221InkkUW5YOCFCQ3pmTABALFKj+q6lBZJsIUvkkpIAoEQSSWTyxUqwz/wTeA5YJeDjoFRR3hCEAQLFFZtt6odEjOKrheALIMKiIeUOQRleBEqrR0/VKB4Uq5/Os8WQX7zJwIZK47nFG6SMVum+A6HnrR8LLO3zvXCnpAtkQk6FqR/7G1aYPa89YgU8IoUDMZcnb5dpOLYzZGcsDk3X42K7wk/XVspSKLYkYVmQuESCQEVm9jIrcxdIHdZ9t/1Qny+y1QRLAcfg+2CtgRtj7pDGCcCj74R606/hMtFP/Z63iwsgQQBBwAIODqAhRjrVBgi6TRs+EXICgrbi2LU05mzMJJiECwPgwa0F38T8E8DljCV2sbj8RZ8AlUFlxTozpPHiElTfDZqGBhzuj0sMRX8xsPJ+qZxL3wEYGrvnU4AScS20i7kC1acaAUlb9dQf1pYEj223/GoorNwiIHdMQGKf++5XxZoF+LIbkzkpNjkhIu4xXHr9B1+3u4k1Nqlec+PoK4EI9wUwpHux/3CPwt0hU/eY9ibgs+nqzwg8NUcAO6Z5gkck0OM5FLgy5wqeTl+v+wMQY//hDmQpId8PUCC11BHnRfes1TrQX9oC0JC+gLWGM0a4O+MHgJL7qvqd4vswoGMAOUf2XXIfJYIkACiRRBKZfLECHdFTcYd+/LvMy0gTMt46y1wIIrGIJII0DG8BErO5DLufDwMCITztojCJasHdhfWk6brPhdabvyalc5/zyjRfe78Az4pQWH6jlEDkj0BeRqnBhYFQTfI5wIqzEpdiZFN574tSLgNS7iiSnJ+msQSh5LBWodhQRGMCWrTrfDQoKCka3tMv1AsuiNzCdRWrTip0b/9+6D/6ltrM28WC4uLpHPI3PCP4NpSoaFx1S8gvvc5EYCxMeYG3ajjzuOLCIoISF7DBIgHQoDimQ+kNIAajBSVdb3CJNiViq6i5wHqDywsQifLFgkB7tEGpDCtojRGLFe4WLBNOCJlKCUzFyvADx98xKIDfAugEXMBPwVpG1FNdNu+6Y+pI7O9PLYAjgN1FAJXnIyaFJE+QLV4L1jvqC05N395XDYodXp/Oum+sV6w2n7ZlBaDiZJa6jaMStaa4ySAeA1JjigKBnmGA7pjnBosYqQ0AvLgt66fON18KkGKrEoBDa9J38I1Q3veq193zz57RfGUFpNNT5xoU4QLtevE7tkzBI8KdaFI5ST9rNf/q06j2Hlw4XJLZWUsNNmkf4MTYALz5JZu8t+gDY4eAXs06jeUykcuTBAAlkkgiPxPBKlJTV2sXC3W+yIxbXHVryM5cKmXxmkBFu4EOBT17Cfnd/6pdDnYr6YWlp37emtD7+o+CfqcMGhxthPIWcEF5obSwCwydO2wlh7sCwvNgJadQesp8Z+ItLL1aCqTfn5MfCCDixIBnDlqB0T94LXyGwoE/g5WgfvpSK0XnpsECojbRnoA7rDl16Zw+j1yZjqf+c6B2Fn3gGLwmFDBWAMAZlgVcZbjDUK5EOTkrsjCPibJnDlnJc8yWI/41kBT4qc8LbK23giNxIMo1QiX9v0ASEUXUm8KNxbxgPQCw4X4Z7jprxQkAgKSLBYjkfzUjo6Fxwyd17VKPH86SI/Z0Dd3g3lhaXJ7kyA5nKy5L2QLcWFOKm6KYP7zEnr9PLgZ+qtcAuNy5Ov+N6ysW1u00mAOwOcJQ+4Z1oK+4qOqnLvSY4X8ZeGZiWRNAHXuJ5JqsIXmAqskPmX9y95AAEhDL+x6D98Mm4+Pmog0A7+BpgWdC+gUahwU64T4Bgswtgh+mfWIOmfoO4MrOXenkn1ihAN01qbqQErCxVU9rBbjDsoSbjoK+vGfvkcwxM2OpI+kGTuz22gBmu176TujZ+WRovelrBm0Xn8tEqpIAoEQSSeRnIijPoTMH9ONeH0mhUqyE6jasutmh2mUpUJ6Aedp1pe0aKXwBJvLsmBgqZUyEEBYaFA6un7FRMh4f0dM+2Z0POHuuk9ZJOYxKwZBNmOvgSTiqLN8gkNSoh2s9WUuZ9b71uAAALq8bQkaABKCQIamiwAJKBoCFZQBll5VShGjrzMflbkdxcR7WFx2WojwXSu+8KHAUQ7Bx6zmJooAY1hM+Gzp7UP8CSMouLwGIAlhwH/hB7U9/w8CCBhmXOhFfuN0AF/qb84srbnRkFrmSIP1ages+6YapBpQtN3/NFgFCsOE5uYgp7hiBOIMhwE3XGWcLhmsCuXxQoJGcQtF1FMswQKoeOH3ANdNQ9iQ+LO14wlYGlC3usHifdrsLTVY2NjFi4o93lW/1/SSI59RgC9cW5GQBT60XVj6X69Bx8gylAM64kbTnnCtpoN/RcVgbsQphCcRlmp+72oT7/KKNAkjLvUdHBBQp1xK5P0T/DRrIkjOIciqALEe0ndxjwBSr5GvPqh+4W3FlMde0PzYyYOIye5F5xxJnt1ZfZyiuvk1TUydQ+ZZBL9Nk/g/j0HjY//DCiOxjzDxI0Beiwxqvvs8uWixIuYVX+n69r/0g9FPMdWQktN74JYPtBABdniQAKJFEEpl80a963/5XwumH/kVIt8ww5wGlj7tiQICisORqgyFAQnraAimglI87AoekdVJWY4RQdxy3IufJHUVdfvsFPfm+LcDUF0q7n7clCVcCriKUd6wtdVYKarmf+AE+ZCimPz1v/Cj0H3rT3BesIVhxAACjvRVLkPqDykapEF5OqDjRUAAsZ08WqHJkF1wdKyaiuQAaAzoPPo3ADZ8BQKTscKXgKkFRwzMCEI5VQtU5Xt79bOjZ/n0px2NqTopXypJ+0oa1osAFEUMoM8KfscyU9m11XbGUs0qHkF2wzuHmWCFQ2jGJH8q7z2PBuqBO6qW/pcyzM+CkHAmdz//pOP+kd8dTmstnBeBecJg7n6HscR0y96yJ+wMw0zw7PYDaZ23guVDXCjcR53BvrFUQnSHwXljo2YcRzYnnA3dbVOxY/bify5DwqYAZlhUI6XUCM2P6sC5d7/4Chhx5p73GPPP5MPOi97RHBFbQOJkPrIGUAcHyg8XOEX9LrzbwA6jaKqZ1wjpJe4TGD+t95/N/5lQPLTd8PjRt+KT3BSDGgKsoYKa2mjZ9OqQbpzkaEI7YUDvfiVM+B4BDXzi3ftYKW4jgZmFtoowGn2O9w72ZKrTaAkjtOjJI91F9HuuSrm++5jMGYNV5SuTikgCgRBJJZPJFyq/92W+auDwg0AF3Be7I2ICeiEvdVuiO8pIyx52CW4InYsRh7PUFKZpuKaXTJhEXFm9w9e1egRhXlheIGGk/7qd43BXkeoHHQ5SMFZnADK4P3FgQmQEG3a9816AoljgouU+AHZQJliOsTHCKUJp1ZKe2cq2JIEwKP2YYpmxDKZAfyIqcLMYaE9YkFB9ZjzOzr3ApA1wykLKLUqC4ZGo1LqwMhL53PvfHBm+aKL3GpMAi+AEsOeIMZQ/YGKYUzJi5RYyR/tRobhxyD0AiSm10SIDulK0QAEEDIFx2kpHBkvpMAdQxW+MAiXCgDHAcPk/legCOTuH+4/9OfNESoj8EILCCDJ3VXGs9GR/RTBB3iVxinjJTF8X3mmMDl59UKoBLA/S9yPlkYvdQvzBhnCO7FOsi0RngxZrF6MGYxwd3KUCU9Wat6Q/nOWouh2WQIqqjBofsNYAkXDAATOQ6FQVIqD1X9GcAWMCKrY56Xz97hQEtACurvZUVeAG0YiWDj4QVB8CDBSq/cL0+y4fSzqcceUZ/TOivTRtsp7TnALFEFxJ27+gzjRmenJNDTl9kSxzrm9d+iolB/ySOEWuUQFqzAFh0syYA6HIkAUCJJJLIpAvK59yj/y4MdQo8SMHgpsCdBL8C5cDfHfx4C5xAIMYqwVO83Q+6lnw2KCUDj0zBxTgRcqtgISGTM4oMCwuhwDmBDHgslAcgQaIac1tOsidliQtuSICJ8HB4Hs57M0VKKg/XqNf351j1SRxlgqKhf4AJQqRRUoAmLEdYAWwZ4VwULWU09F+836iV6UjnSd+TquydLz8Yul74duh548d2JdG2wUVEHJW/JSh2Irs0FkLtUXoGK7oH9yKBoK1axRaNe62A4yxzTUi4SBg0fdMJBkbMAYAISwJgkigmLGDj9574Gkc51X8vJDrGWuKWq6O+1hQpeAFbgTHmyTXCKmAkYKkQGGHdgwDaRQWgwzxOENYYawdRX1hhqP7fsPaOULjiWkw7ahcAWuukgFT5h8ScZq6YcwFq3IvsNZPA7RbtjntL/QFEkZOnNpONN5Pg4uQ6LFq4Nn1//WeiufYZ8wfJHIsae5K24BqxTpDEKbaKhQYAAyBhLqppAADk5P3BgqnBxFD2Ypv7Qh8BbQ1XftzLQKoISP4AYdxhAB/6yx4A7A/oIcHWI+1XuE/wsNiXztgt8Na47k67xxK5PEkAUCKJJDLpgpLA4gIAQIm78KaehlFE/cd26Ef8kF77DWhwS2A9wZWFFQgF7Sd4nvQFSPiBp64SXAyUC7wKIp8KizcaKJFNmOrrab14agZIDald7kWulNKuZ1xqABXLNQASZ2XW03WVn+EyDoAeFLwUH/dG38dcLzW2eqBkrZCwuqiPrkMGH6hiYRg4ClH4afOMuGd53ysmdpP9F1eHgYcUmxv+IJwhAIQlgISFgB44PsPdpzwHdnvwmY5Txwt3C+ARLg9zgtKmHhmKHQWN0iQfEf3FisVakJlZ6v5dvGHw82FEsCCVUjfHDLwo5On1grhrPhCJKuGxxNpbztcDCLqI0B4Ww4niyDr1jTHRVtvtv+F9BLjFfWp+z9iw18f5jpZv8XoyRhOLNXbmBABiAKn9aFL6cOTZAHSI7MO1GcPUBbaHB+2qxB2GNQuQCzjBegeHy4AZKx4kdIEk0hhgXbKVS/NhN2bFqoN7jTYIW6c/rBtEckf1CaBSqw6yPgARCxH7uE8gaVTtYvUCYDp5Y8+ZQI4giM6Aq75Dr3n/Yg21FUr7DpcX35+GVbdoftif+cosJnIpSQBQIokkMukCIMBcP3hyr5+SUS4oAqw/cCMAQPAhCiu2WEETwRSJp3oqhguEJUTnATBwI7Tc9DVbF/ixJ/cJytBRPtMWSMG1myfh+lfHdrpkBgnoCC8u7XgylPe+bAVIbhe4SCgjuy+mL3Q/AAv0F6WFYrKFpaE1uh8EqlB4kFW5bxYFk5Zyrq1xNFas4yVBWVsZxpeBgpVd5PPgIolY4wMAR0XZg0xI4gfPB2sTFh6yPhP2j4JH2ZNdGIDIeWUpQsaEMi8f3ObWsWY4mR7gQ+CEWmi4y8yPklJ2XypjIB/QuMQOfoDEYx6fXUyEkkeLF+UlyI8DcGMtsVhgTSFppcHPRdulZR1nvaui/uHGQrx3BCxq1A6Zmofbj9gylG4iq7iA6ZnDBidkHAfokD0cMIZVrijQbfAiIEO4fGHljb4X6wuQTQvQ0D57FDDLcThPfYdedzQXcwwAIqFmbVbjExjlOuaNuaX2HHwywBvu15GukxHsdp/xfqdPgB76wroxX4AtQEzvzidskYsRglN9L84B4BtUq5+4OQGZFKsFtJEKApeokyYKyAGOAHWMjczkGe3nukKrx5fI5UkCgBJJJJFJF3grlATAFQS4IEuuFfzYiJRHh7k0+eXXh2n3/I6VAMfMx5CCNc9B4If3KFAUbutNX5VCaNPhWrs0hokEE6DCDQC/B7cAWYGxvlA/CRcEbg7Xt1p6rV0Z+Suus5siTVixlGd27lqDAkpeADaw8qSap6GOnRma8gUZPZ0DJrBM0UdAF0/YHpPOx1IEZycCtnfD1j0H/O2/mI+LgwDGzfm4fFDCWDhw8+WXXUdDIb/kanOUSCMAEOp84VuOCLOliltLaVazIpsTor4CCPILr3SSQ0cmSREPnj6gX/1UaFBb1M1yWQW4MAIVhFZLW9MZvej5xD5X/gaUAkgM8gSAskUDHixR3JcINEAlFhL6/R6pvq/Mz/ve+x6aAyxCACDmEzL1yLAj1OBMEe2EC3FI4IJMyYBQXFC9O5/2PUcH+nR9dGMBsOFqAXApVcE+AnS4WKnmAq7M6OiQ54X7ki6BjMqsdW7eOnOAAHQNa28TeH/LUYwADT6H0A4YYu+wHyl6izUHPtCg9iR7CQBOsVt4ZXCI6gXAsdCwygAh5syWPdxrAmIAGPYA+817rW12tPwIpGIFI0iAsbKGACbAOq40Ivrcb8qvaM7MATp/7hO5oCQAKJFEEpl0QUGibOz6kcKk3hdPzShJ81saplh5xSffTQYaRLeU9jxnSxGKFleOAYGUDU//uAi6yRn05qOhd9cz+sF/zRYN83H0FM7Tul9SFggROgAgCMqEHhPKTEI7lCmh9ShB3DUksyPKzK4TATaUJVFgVDrn6TwWpdwVXT7njljBu/gn0UJDA9I5I9H9UwENKLGJEoFQ/Cz+f1XhTxCDAL30L8AP5YZixKIFkCQJH9F0tAW52CHU7Ud8rq0lAoZwb5hb8tNA2KbGF3wT3H3kP8L1aNAmRY3i5RzWBiWPJYjEiXTBFh7anOiWcv+0Go5K0/8ELDgO4EJhMy+2OmmOOOYszDoRdxUWPPYDWabVcKBwKFYcrC46ENuXAAggIXvdtf4mLQsI2NoFWBDwM39s+mKtTdF7CasTxyh3glUI5Z9pm+V5ofhtBBDDBkRk+va6Y00SCAcgAxrH+iml0W9yO3l28vPXG+iWD7xinhXjYQ8QHWfQpDV3ZFar7qO5c2FUorRaZxvwkxMIbhmg0qBM7ZLokmg/55rChcb3QHNJ9nL2HaCO7wfuMCygWIOcNRqrloAq/KHubd+zO5R9UZttCG23/BW7AHHfcQ6WK8AzY+BBIZFLSwKAEkkkkckXKTrImDyhOhcKXBHzIqSQpMBHUTpSUJkZi6WsMqF7+w8Eap7ykzZ8lYgUCHNu9NM2P+7l/a9akdjFgHJMZ0NeT+rmUGRyBjIAK5QiSg9liQLC6sPfuENwJ/QfecP5g7AM4EoDNNGPajJCLCYmV+upGmXZ89Zjvi8cnBgBdVhKDK5Nzm4Jgw4pTbsspORj+DdIQv8z+OFtxTrE3+cL4ELHIPui+KPCPhutG+eOas4EhE7tdTRded/WCOCsuKXgNQ+URCiuvtUghPB4rDLDzLPmm6zO5T0vOl8R1fHtkhLww0WFyw8ABOGbcaJEefkzyNTqSwQ+6l4650SMWNMAOgAfXF9U4Y8lNSIviGgk8i8BeAAVbXf+D6FB4LN+7sowcAQOTJ0LfdJ3LFQTAVCtjhmMaf4AleZM1QCKqOE136HkWLJIKjjS3+15r8NNKTAHGRpiPeuGy9CpFLQ+zuRM5N5InFfKeHB/ACQWJaLnAJJYAm1Zaj9qSxjrSIFR9lnXS39hAEJSQ/elba5A2AIB0pl2N2KRA1jX5pt9LK85Kq7YYgCNew13FVXhXZWeudPYcUMydvYuYI2NkV8i4E2VfwD4jKXeT1iwGAfcMtYdsMPcM9/UdWP9Cc8nlQGgHfBDpmqdUJnVRC4mCQBKJJFEJl1QvpCgUXIQj3HFoCD8pKwfaH70bTUQmHECQCknR3xJeQJCrPykCAEYTpKIQq5YJOB4OPpIwIUwbHNPiNbRjz6uKZQo1ieetHHJAEgIQQYcEMaMq4B7VUtkmAzdedocIZQMT/woVwBR9ysP2q3haCApIiwlKFIUPYkJGzfeG91HUmYoV2RISs79NQLiEyOhcTBhbTdB6C/zhVIkozNjw6pl8q4UHP1hLIAg+oT1CWAHMHLRVYBQuTP07XvZ7XEOStxWK50HwEwVp3h8VFGHywRoIDM29435fphv1oBEj4AkEkOm4rixzGiMzDUgs1/AAZchRGwyapOtmHMgiRORR/FVZ73Grdhx0sAJMNV/aEeghEX97OUGoljvLMyNXgBKhDVizlgb7sdcpxunO+Ej64YLiEKnAA0DRo0BcOFrK0Au0zrXuYoYm618WGkaBMZJeVDhSAFwSWEA0GBOguaDEiC9u59yPiQsZywfGZzNNervMXCEe9Ow5g73r/z2cxqa9gT31jqlclghm9VnzVldWsBH859vsPtyWPt6lP4JwMEjArzQHsCtuPyGUK/5JYs0YfcAMeYDvlnPqw8JwL7g9hkrANZWpZPvhH7t81STgKiAIqRq5hYL2flWyEQuLAkASiSRRCZXBEQ6nv1mOPejf+NEbWRDBhTwtF1bkIKQkkBREVo+cHyPf+xzC9baimGeg4ARICOSQaVaIOpijaj8qGNFaLwqlnBACQFMOAJYGDi9324fzsfdUaPLUSgoW57SUehwZ1D2PIkTus5TOpE1LZt/xaADPhEuN4jFRAXBv4iJBon44v7RKuHs0GqHxHW4WrDWYG0wcBEAsUJX399VRe5l5VX5VHNVWH59qJfSssUKN5vmySBPIAXFDMAARBLiD9+jroB7hQSERVuNsAgAgAByVAIHQGEFyalftImChO9jwfqjfjpMX6DBczBAodOMQWS0Tug8zR/3sDtKY8e9M6h1xMLWJNCHdQ+rBiRxQAqJFDm3sGxzoN6V0xioT/1Hd2iNGn2/mP26N7qAcIe5SnxlXTUlLgMhEMj6YkUix46tPuoX4LFGYBjrHK6rCDLS8VJd63EM9Tvknzkj344BSG+7S0mYQ9N5wvOMlYV9CJ+nuOY27aVPhPwCAWSd03Dl3TGtAnmcBJj69r+sfYW1q83TR3tweyCik4Cw/cn/FEo7nwzdrz8SSm8+blCCpau08+nQd/gN7YWzBvdY2/gOGNAC2jRu5q5h5c1hELDep72k/5gj3MZER+Ku7Hr5Addcc16nKoDWngFwYhml9tu0e3/HUWBYV9nXuE8TF9jlSc2K39tXmdVEEkkkkUkQaaXDv/flUHr7eSnguVLaerIVmKBIaY2AQ8Pq20PDVR+3hYBziGRqu+M39KOeDqce+McVErTawRVjbayXFPe4tpMCmH7f37fiJb8Oyg8XDq42XB5td/2N0H/o9dDz2g+l/KaFnMAACrhp032B5IidL33HbffufEb3xBVRa4Az7ZN/1wqnX0oM3oqVtUAaT95U8yaknqd9FJWtDlbiMVSeJ2/AEgoMiwOEWXNcsKSkBFIGsGoIbqEMGVJF4Mo0brjbuYlwx4VQK4D2otsxj0aKDmuUtHm8wHMhcEg/9JlzERkcSuFpfsyFEtgBHLiPWHeGouXAri0dN5A7T7gPLkX/rXn1v9YMsc98hlUKF0sVaJEwELCWapoRUwvonlj30i1z7DKsERgkP44aD+WD252qAFcSVhYsRE5TIEDhvkvgOI30Ah7VP+2TVL7FAIi1x82Wbp0b6gEe+7Z6PVxWRP2yhQowlCk4qpDiuuq0LYesAXwjF7mF46SxYBkCLBSWXue55XrPlT4b7jxjiw1lJ5hn3F+nv/vPdF6TgPVMAaEWzyEZwrEuAYZwi1aF/gAcbUWrZT0E3LRnI+jRWjGX2ucNAl7FNbcHwuQ7X/xzrdFgSLcBdj/mRIkuYUJfNUeAfJOpZy4JfcfednuQ4osCT+ydlPrFHgDYM0/sxeqcJnJxSQBQIokkMqnCD8rBf36/nrSX68e7wQqYH2vqc/XuftbJ21pv/TUrJ6w4diHoB55ioj368beJHw4Lir0CeGKriP7V/6YKrOBOO/29f15RohEcFVfoifi+33VUEFYo8skQXZNqmOYsuViBuklGePitUNr/iq0pjWvvdN0rnpz7Dmy3W46n8xohALhKWCyqmX/JAwMgQEG5b5V+ZQTmsguv0rGYJdiFTRmX+gXQg6Q8cHSXr30XAOH2qdfc3OI+YTVxUkEUMWOyVMd9ntSmdHnlmPphsrjnCzAEWOJvH+T/rOj5C4Wanb/e4AVr07jQJ53QtOGeMKBjBpX60Lwl1sPRZoCutKOgisu3CPycsHUKQNO19TsRaOlcLHxwZJqu/ZzG02b+FmubkoJ3HiKtNQR1rCu4wrx2+h9RW/CIsL7Fz+BFaZz0RKABgCV04ftow7h/8WA8D8ucuTgNbW4LkEI02Rh7CdAICMFKeGxPqCs2GWCyHqxpYek1obj2DoMXE8C11vCQiF488Y2vO+syoIh7cD9nkuY8aodVwK2l8o+7xhjYI94nlfcSLGKZtvn6a8zpGlhv+sLe5bqeNx619RBXHjXrGlbeFEp7XzKYHOo6G3q2P6T9ucAgqqBXjcYAgKbEDEVbXfqFfZDIJSVxgSWSSCKTK1I25x75fbsbcOPgYkLxplpnO8stQIOSFoQOw5txqLlABpYSuBlYcdAZtqCMa5SqRCUCUMBFQF0wrCBYcuBS8PRPGQsTbtO5casCygeLUWbGIlt7ILTSJzgYBULLpah7X38k9OmJHPdBWkp0VE/l5l2o/ZYbv6S+f9qKFpcF4c8oSbpXI0U5goWoUtgVZeYSB7Ys1evJfq6UZ85ujdj9OCaO43qifhXuJPN++roi2PAJPim+JPSbrMcAgVEp5rpsg8eEW6r5+s9XSNjdgVpklKIAZLbd8quhQQAvQ20zAIbAByAAUGfLiq4lLQA8IiYdt5VD27FkqO/1s2LeIywZhUUbQ27eWleQb1h1k11IzsUkgJlunuV1Q3GT1qB1y68I8O125Bl8L9yCrs2lOUNBAwJwwTETHhOgTfPuOlcGZnCo+AerVQTIlO4wX8lcGMpSsD6VF2U9Bsp2M7lUyrGdoV9glnp05N2B2wXB3tFYuOJ0fr32i7lK5OHBjQpAGh21RWeo66T3DyCEMPeq2xRLjQGY+gXYNaCdKF6z+Oe4TFhDxKRozT9lWug3IDMza1l0uek+pD5gPSn5wRrDNcPqVt7zvPtZmyloTfRdwV1KVugO0kAccJJIauCxrxK5PEksQIkkksjkiX7MUSAnvvm7Jg9jUUjrh7m889lQW2y2JSJLdmWBHUinZx/9N37fsvlLYVQKqPvlB6xk+g5u04/64ahMeE38lZKiRnHhAhkmFB3Xjk6y4tZTPy4puC+0W1Ofi2HGx9+xgmjSEzJEaQqjAphwk2SlsIek5M58/1/ZMhIEpmpTuVDX2Gal3nL9F0JhxU1WgKU9L4b2x/6dLRfc15FAAmqQa3mPVYAx1mYAQtFthYsIEMg9DDqk5J2EUOeS8bn/5NsGYmQlro63pialcfIUP2ZFjGsHcitcFbhUHS9+O5D/iLBs2mu94zcNJHH1QIJOC1TBc4FgDuCp03lYb2o1H7htTv7x1zVXWguB0Woemd63n3WaASKTsEqhSHFxcQ3rimuP6CRCtLu2fc//AnbInAxPCPAB8APoYdmApwM/yekFcB/qPIflqx/M7ejwcKjLZEPrbb9u3ldp9zOxwK0AC/f7yUWb5WJajbYBn9qDJgtXAQOf6T1WqFQRAnZRwFCAFGBqi9jkC2AW8K3NoAeGBaHhqrudsoEcR1jO+g+/4fkKApGUO4GAzX7AJcc6F5Zc46zoQ92nHG2Hdc68qkQuSxILUCKJJDKpgsWAsF2TiSuE1Sl3/61QWHp16Hz+W6HnzR9L92elgButULEOdL3yXT9lS/0ItJDIrt2Kxy4NiL4CLeMinTU2IGXaOkdKlRwueiLHHSTFhdWJmk35RVf5hRUDqwRlKSidYCsQQKG73fXB8lL8+UUbdfzlSDYdpoo7JGcikmIyxjopd+4BuXi4/XjkKEmZA9SwEABCHFWGpWIElwjFVsu6F4qqWf0adcRPrNiNnq2zfkYBc9x5j9QWWtv3yzbaspJunukIqvo5K0zUBTzw9N/z5o+cZZmII5R20zX3OQILojL5YSAok68HsjPupsIK8h/BL1L7mttuwrrbjwoALjRgw+oEaG25/vNSvAelRKc5i3Jhzc0GbAC8/hO7w5BAXLpltl1B2VlXBPLysGa9mjdqvgnBGnCx3ihxovRSjdNMkCbEPKP1MmhSX+CpEMnlXEVaDxI7MpeQpm35q0bR/UQCqPmgF2BH/yIAZ7aN1harDPcEEEOmxqI33Ivbc1jzNM/riaXJbUyW6N7sR/I2zfziPwwpzQ8WUKw+JHTMaY4AkhTCJTM13yeAtonS+n64qj2EaZ3TsPpW5w1KwM+HkwQAJZJIIpMquIkAPgAYfo5zc1bbhG+yqX7IRzpOhJIABy4JQqnJlIvbgvw6JDvE/YSyHO3rDBS/hNPT986L5kqMKy+BCgAJ7ilC3aufoRhi3aRhAyu4FrgFIDP37d8emgQkAAdk60VhYAGBK9T54rcNBNBKWXITZfMhN3eNAAfZknsdAYXycx9GhsKggV2DAEyLQBdAIqXDhOETrcOoY4VxR4QBiNSGFagkPWWOXUZEEkFabdvyJbsAyX9UXHWzwMMtwWH8uoYQeUBK6Z2XPEfkAaLOGQDNJSh0vOWGXzFQHBMI5Fz64ir43ecEXPZ6XgmhL+18Jpz74b82yRsLGTlrTPbVlKJI4ecwztratIuPOjy8bZ4tRGQqFhJ0wkHmwVFYAnLkbzJfRmACV1Fxza2hsGSj+9Cz/WGdR8TfsO/jcPymaY7UIkydcwCGZDxmVbtfecj4wnOlfXJxuQAQMbg5z/RDNBSf62MAp4Gg1gfLHmVGAGN5AfPCFdeE1hu/assZ1fZdKkQAA9DetPEeu6ecnqGyhj+1CKzXkZpg+iLN9Rf1QU04/b1/FgaPUrD2de3PPV5D5g/XJS5DwCxkeFysQUA9JrsccLLJxg2f0DH4UueNP5GLSgKAEkkkkUkX6hORDybTPMNuImpydb/6vdC39yWTjO3K6Tnj5Hw8bZMnCNeOrSeDRE8Nm6uRW3iVo7cKesIdlBJ3zqCKQPzNTJ0ngNEvfTJiS5EjttTG0DmBKQEsJzScszISTaVwSYDX8/ojvhol2LvzidD10l/6yRqdSg0weEkAKxNRs0U/VTMeFKmT9aHUB8t2v8ExItIMAxTh1yZLS6lHS4E+1DhQ8o4KqlgP6BP3Api13vgVXT/V5xBFhjsDbg0ZggEWFDcFWEGgJs/LwDHyvkwLDevv0jhL0nlpJ/Yb6o7cFwjEzDdh5OaySGmTboDcOX0HXnUmYiLzIq9kivraHwqrbrNlhqSJvqb7lBT+VI+5Vn2mGvqI5hRFTPFT3DK9Oyg5sstkceYaS5GBBrwVAYiubQ/bCshngMzma+4zDwdLECVNcE9ikaMYbUxn0BjzG7FOcI7YAwDJsco8TgjrNm/KyQ01pyZ76xxPrQCg1ocs0eRBwr2Unb5Ebbd4T9AP9gv3w/KYW7hR4PGX1LfPCARdE+pJcCjw23zd5wzK4InB3+Jaqv1Tc47SIe7PJEhu7sow/b5/4MhEivUSJZlqbA25RVdqL83T9+GE+t5sly4WO97DlcLNSKJLxszeoIQHeybORyIfRhIAlEgiifwMZCx0PvvN0P7Uf/bfzriLlUFAA8tCbskm/9DjXoCbQ7gz1gvCx4dOH7QbAlCQnbsmFAUKUPqAJBLUVaOE4JcYYJS79eROlNcXdOykQBAE2aGQ1z0KKzYbxJDtl0gtyiE4A/JwvxMH9u3fZiBBewAkSmKkcg12i6HncDtwjBdKhlB1AzS1T46jkXKPXWBpKVZcTubykL/IVqDzRE/9WCFoB14QBF0sOu1P/AcDFMjagAMKX5Z3P2uSN66QwXOHDFSwPgBa6CNuErIiQ0DG1db14ndCx/N/Zt4Irrbs/HWaixMOs8bFNnTyHXNuKAvCvetnXOGcNwCddLMAmBQq1jPWAFKw3WkCPg6r13zg4sOVRUkN1oacOYwH0AZgoVirM2hrPcv7thnoMh7ahl8E+OU6QGtuvgDm0IAtb1h6WFfGhusUEAbgdCV3CeR2LEfwkFhTrB85nY/Lh+K40XU1XFk/IsUEjtRf3KhYuHTAoCrTqnE3tAWK7jKH3CsLwdtgtt+kZvYeiRrhgDFnXVsfsIuPdSIrdNVCOFmChYn6dMw95HNSNeSXXGdAxBq6lIweFkgdwFj5zkDyJ68VYMnJJAXKKPECWE0A0IeXBAAlkkgiPwMZC31Hdoayy1vwY33IfAfCpnmq7dv/qpUpCh/FZLfNmUMmw2KBMAdHyhHzvjP+1sYsz2TeRVEZlAhkOGwZN46ub1x7h5/gnYsnRw6aZZGkLMXLuUSO0Q9yyACenD06lbKSob8AMawctIWFoCCFA2BCWWO1QSk6WaAUZmnnE7YAUaqACBysIgMCMWPDfXH4HyAAKKwKJOODx4PSxpqE5YIxMg+AK5QbLjGXTihRDyoXmq/9XGjQGEdK55zwEV2MS68a+YQFBesTICCH1aDnrMZKHplmgYJGR1DhNoFzg4XFCf50DC4W4ATwgvvPSp8aZNsetsuFiLfy28/bEgKpHcsVPKriihsj2EilQ37BlV4HQBvRSSZ7CyQRYQdoIVKNArOAUHI/MXZAMa5JkidieWKNGFe95hr3IfcjFxBzDL/IJHPNEdaqli1fCs3Xf8HWEdyMSEpAF84Ra45L0Hut0KojWtuplUrpmkc4Xbbu6e9qhCJAjDmEkwWR+Owjv28COJFeVQAMmJo0UXsAn/KBVwW0/lL9yUbwqz5RC4wEoYMC0wBP1p89ShV4uhD3azAwwkqYW7RJ4HOD5zyRDycJAEokkUQmX2przAOCaFytqo3FAE4PFoPyrmf8Qx4zLrcb3KC8HElkS0TGT8WEA2fnLFeDesLXdShKku5VlRKWHKJohjshJ2935NhIz2l3gbaI6qI6PJwgW486cLP1BhL2uXzE0Z06Mz7VQ/ClT4AFFA2KsbTnBSsW+EzlfS+p/UNh4OiOMIAysvslvt7lrFxMSdao7aKB0oDAFEAIkjPWFPLiYO2JhFsBvb0val461O9BK33nJcLios9yi64yCZyisChKQrs1YXaRADLh4cA70oUVYDPXLjMASOOa24NLJ4wKPNbndZkADqAPQrIUcv1s+tEbwRQWGwEgu8Xaj+s8LCgzTMYGZBCSDViBZ0VyQYe3C0AAJOHxuCaXABbuTs+35rPv6FtOXUA5ktpswX0wKR0lL4WPFJZv8TyzFnDH7NYcglulg8y1ACn9h4OFSw43UH6u7lVoMoDk/rQ5eO6oy5+wP0huCOnaOIZq82oLEOSwdoEIwCEcJnL6AJApPUEWb9yOF5aqJUgNal3cMB/hC8UVyGv8nA+SCIJYY6w9RH5hCSwfeE1jP2UgzDpiOXUJDv3rivhY9NpxBfuG+n6scmJE9kkiH04SAJRIIon8TASlViJ3iRRPrD81I1AfjB9xFASgKC1lnL9iswudogD79OPuuk5SKFgmptz663Z/cf6Y2ut69SEr56jJ+Kc2usJGRs2NwCXAuVgP4hMxYflHQunt58yjceFLKTpC9FEq40pK7ZF/xnwZKSL6A4fFRG69hssCIwIErl8GN0OgpcYFNi/X7aD7wB/KNtjlgqsO0MactGz5sgnN/Qe3+14u9yDAATE6jjMq2azACaUbABnmOAnwAeLIWQMAwRrAnLbd/LXQ+fyfGjgAjCAx08RoSeND4eJOG5HStcVqyCR08uYAEiHlEpUEf4vos/6TewQ4t1pRQ4B2nSmBJue/seKPRW9JKEluG8+7QAAgAsVOdNrQOYEZAV2sPeTmYX0AmyQfzExdqHYo37DGpSOwKgEIAZ5Yv0heiJUOgAnAApAR6u/oP/2HxQmAxueEgeM6Axy6vIcAAdyidPPMUFh2g+4zapedidlaS3hEMQQ9kseJxKtrmKo+LzI3afD0vvcCoAlr4be6BsJ4EOgkfJ6QfkAYxHlH/3nSR3zM11SBki8GrOjvylt/jju3v5LnSOvpLOW6JO7lynyPix4I1Ia/W1NidB1pIN57TiKXkgQAJZJIIpMr+jHnKbVn2/f1uz3kaC34PigFct3g+kAZNay7yyRnlJGvObrDViOUA0/5Uz/+26G49vb4Q68X4KTrpT+3wuN8Cz/4KAc0ReUzWwhQ0FIk8CoAFQZDNaPxHL94SvfpE6SqPODvVNrTC+U6fjLh2fpsXCmNX3MpiddjaTBYUb8BERCDbfnQ3yRSJBcOPBj4IQAIAJaV+9o7HJkFcIG3hGULbgw5fegDRVGxaFTz2sABYl4hhsNp4WMADtYwXD2ETrv8gsAlySodnj5jsau0w9Fivg1aBTr6BRZxNVLIEwsVLi3aBnCirDlGX7GgYKXoP7LDLi4q1rOm3S/9pcnn9dOXhIb1Hzc3p/HKjzsaz3XhBvtsCcKdRskH3JSDpw96nzBHdnNqmgkLd/JHvernLDdgBfDRHm6yIY2LGl6QyllvCssWV2z23DM3AB+AZ1w31mPM4IgxAJRyi6+x6zPV0GorEiRvQBDAFYsmWcWZR1ykrk4vsMTnWV1DuQ2AK5Y81hYiuN2b7EXdxxmkUzHDNKCxNq2/kVHttYmWG69f7Bv5iHD7GWxWxA8DEubbe1/fo9y8NQJ413n+eJ/I5UsCgBJJJJHJFf0wn/3+/xN633nRLh+UCplrXXxzuN91wVBQ+cWbzIVBSaKQIN/iMoHDg5KC55GdscRN8jRPhBU5bN61jFRl4t8SKxH+eBfExPf+vwsLygRxu9VXVXQMJSTwg2suKplLKRraO+9+7o6UoxQ41gcUIlE9g5BcU6kw1CGFL4CEssbFRL0tLsJigzsQlwjkYixeJh9rTmI2YXIQDRsIcD410MhVxJgoVzEgYGDLgsYAePJ7tUdoO5YnQTxbV1DGzuej8ZW0doCSDixJcKDUF7go9AvXFS4u+CuAUT7Hcjd4fI+te/wNwGm6+n4t80Ak83ae9PqRmwniNpY6PsMiB1Eea2HM25QPA3aTvaO5iZwo+EDMP30DfBGhBQCFvwNATAuMsJ+Gtb8ar7pbx+cJ4B1WH+7WUDR/mlMXmGUPnT0ahgQ0DeAI+z9z0MAvv3BjtAxprmt1j2pUIJmWmW/nrdK4yTJORuwGjQ8wCHCC/wQxubhMYEv9oUL7IPOCRRJrlEArOatol/4yl05YyPbQXANwWT/vwfF9rX/5TKDVomO4uabc9dedg4m+YL3KzV/j4rQxPUE8NZHLlwQAJZJIIpMoNY4mOvf4H1rhwPsYhvux/1VHJDm6h6de/fDDpRlsj8n6cMXAUwEYkJQQhYYLgAzIkHoBCrhYul55oKKcJvfXHoVi+cAn6DErZywm8I7eVVYAnfMFi0Peyu49wum6hhxATZs+FfJXXG9+DK44gAOgBIBBkU6Iyih7CmRC5qYtAAPABssK15AR2PmVBC4BOABH10WTAIrMo5GyN7fk7GEDGYjd5OEZn0MBC5Q4x4i6A3SMYDmSUiY3kgvYqn2UdmH5DQYxkXC9S31+3eC1d8eTtvrEqL3VoUkgpLa+wSR384fUX5R206ZPa3yzBF56bREaPPa23Yy28GDlWnenw+5Le7e6Xc4lGg1uFNdAsib5IwAOdw+uMsLqcW2StBCOFFZGIqIc8SVwx7ixSjF/jNvWFu0/rCbGGKWuUFNf1DwLzAh4AuY4FwI6AKT/+C591mHid2HRhtCoPrpa/MIr3YYtTnC4BPKJmIMQDwAE/HhfCzRjScs0zzRYhTAOsR+3IccJ2Wd+NQEVa9FEUQcr+xze1eyv/guHvLMOjevuCsXVt4ama+63i5P7JPLhJQFAiSSSyOSJfrBRIGT2RfGimHHXkFcHtwE/564BxY8/XBYBIFwhhCNjheje9j0reoQIH3gdEQBhATqtdr9t64OJrG6tAkAAJEhFYVy2VK6jD9nZK3WPWK7iQkI/IBDjmoBQa4BzPmCSguVJn7HhYrogoJKibL3lV628qK013HPaEXAeF5wagRoUOEBgtNzh6C/cXSP93XYN2Z1TbNV8zhNImB2Kq26xtSZmLqZIZ8x2jbskhpAXbGGBx9N251+zAo3jXWGghUQLU7+UcVagY060sBhoUGH9RleBZy17XvtB6Nv7oi0nKHwregEm3E4oc9xpALiOZ/9rOPfYvw/lvQKzkqxAid1Rmm74S4AzgJxJ53B7tL5wgrAW9bz+Y1uuyH4MeCA6iqg1IvTq56wUYBLw0/zUZhsd4l4L94Y9RBRa52nN3xQfx41IbS3AFHXoiEAjCi4jAJpdsM5t189aoftPCSPkPoLLJGDFOCEjD3cdNxeJJIlEEDYKtObmrQvDpXZbn1xKRecCFHHdEgnIv4zJkX1aB9oDvHDfgZPvGDzbKqX9PzrQo/WhdIr2vvoPUIt7Wq/x/ayX/my77ddtVXNBV13LPjfnB+DEPkzkJ5IEACWSSCKTKrWEGgvQQKwFEDjSRk/TKCR+tPnBRrHWSmGSfRjAA2kWEiyhvrg94LLUS0E3SLkbANXWGFCROwaAgnUAK0U16SDKz5yL0YnK4OJgCGDAvehPrYAH5SZQ+gZAUizur8ahE+JnAj1YHeBzoIR876pUFFbk4NRV2k5Hvs95ViLcLyhULAm4sgAnhG1jXcFiA0+l7+AbLpAK7wmrAZad8tu4FMk+3ezrUayU/iBzNG1hRYNojHuluGKLc8aYX6W+AXBsYVDfyDPjKC64QWobIjZjg79CRBHzTZ/zSzZWLFFwWfpD7xs/NjkbIMvaQEDGvUMUGakBAEPwhUgPABjgPVFpkeu0w1YngBPgePjsEVv/6AOJJMm/Q+h/z1uPBvLu0E8NyPmh4ONgUSN/EZFlLpMyUAr5hRt0CoThAbuHSGAJX8dlWARgsDZyP/YGbjL2DGtSV2gTCCOEfNhjHzp7TJ9rz9VnPVe6wAkjqeVm95X6QOQhYAdeEGPpee0RzwlAE16VI8i0J3B/4d7DDQfIZN/gamS/4KLj+wBIIoKOqDrvK14GytrHArIQuMldZa6VwU1NmP7pr0ewivW0Kt5z791biXw4SQBQIokkMrmiH2ZcBi41IUVZ1lM0US0Qcv3DLpDAzzYKIYNLSf+ZrKyneawBKHMUKuc2rr/LVgmuGWo/4SgylAK1pFAaduVIIFqjMEx4FnhBaVRBiQVgYtFnfIwrJOglBce5dpvglpAywlWC8iJkH6uEI5lQ9hyTIs0tuCo4Bwu3AGBUBaWNGIRVCKxS0O8R9QklhwsLt0lm+gJ/TGkKE5H5d/EGgZGlVqrkHXJOnP5egwmuJcszChXghDUnO2uF+06uG0BlfukmjwMAgGLPzltlS1Dk4ZzSVNQJABy1hQgggfsJ0jTEXeYFEnb/8d3OMA3JFzBD8VjABAAQSwigpC7XbKVsRc94B8uefzJ2w9Mi3w73x63E9JMDiX6wTiR7RIjocn4mARKySxPWb3CQp+15DrOnTeYS8JNpFSBTm1h+OBfXGHOBFQz3EBXdASlwyyCX5xZcaWCEVQ43J5YmgGvvmz+2+4y9AMCjT95P3j/w0do8V6QaAEx5HLqOCEASYdbVN3iMWHCYa4AU84PlijQKEKRJnDisfZKeMt8JKgGmrB2uXB4EANf0iTVjHFggAWuE7NMvgyGBLlx5LVt+WfM0xX1MZPIkAUCJJJLIz0TqZy0VQBgMnVu/E59cpSjgBDlUWU/tKIB6lKyUEkoDfg18F+f7OXfEiqu4ChdYJAuj8EkaB+gAzlA01EqleboBCm2jzLGKmKAqJYNygWDM/eAkYb1xtJSuR7EUqL218hYDLfoIhyNPIdCl19qyQb2onICJuSSdxwWKrgstN3w+DJe6BOjSEXBJKblNlCGgS++xehgcjQOvd4VQc5TbwIm9UtBr/TdunfoZi2zJwPVH/TSItQANFDlACssNtcJw3RAVBeEWQjG5ezwXGo8jt1pm2Z3S/coDdinVNU7x3FETzHXNpKjh8ODmKi7fLMXaZn4NPSWnEMkfORdwRAkMLCqQkkkGSQkNrFuA1KLAF1XeAQKZpunS2AKAGjecHU2AJjgjlDvk9YSQzJzCf2EM7AVAGDXKqMtG1JjXVUDEljyNl/B32uo7/LrnFb4UFkFC8TmOtRCrIFaxGgjDWluXStE64y7CqkbZj9ocoekaXzrjdcEy5ZxOp/Z5LhiLLXa13HfIAG7geCTmlw+8Yjclrre6+pz2xvV2pVEag0zjpFMgcWS0vrWb18O8wseij4A+0g0AoOq0ziR0xGqEsF+xbNGfSLIueh4ohwKvaODIDvV3MHJ+rvxEqNH93wPqE/mpJQFAiSSSyOSLFD9K4PSD/yQMkW9GytrmfCk+FD5PzOSOccSXftMzU+ZYCY10nzZAgndBVBihxSaJ6iTAjZPdCTBZYQpo4I5xMsF8q90+JBe0e0yApLD4altYXCAVfo0ADm2gmF2GYPGm0LjxXis0Iou4Bv4NLgq4LIQ74waiYCYFKsnTQ+h+dt46AS4p2ioHRorSRGQpPpNRUVIAn/eBn/g51qpUodVtDBzdafeUMymrXyhz2iDyCEIxinCo/bguqzFvBQCAVaOw/Ho1hzWAWlur1FeBRN4b5BG2XedxAHxIPDh05rDHbFcVFqVyV7RscM+GVluHWKfSzqdsjaOfrn8FX2uobJdOkczP+UZbigBmkcy8w2uA9QrwgWUGKxHrSzg5LjVKNaRbcWUtdf+wqnS/8qCvhU8TXXNxvgxQBSQNLHUuyQ4BCYAUrC+kV8hUiqnWa9zZuSttMYJ4TMQW1qhohdrndaOsCqDOIEn9Zg8yBsaOdY0+ev9AJq/DgkcIey70vPmI5ggLWp320CIfj4A6H5xHSUAHwIUFkX1IioAaQL7+JhM2ALxx7Z3mL3kvClRT/BagixDhh6XRFjyBK8AuAJo9RBkWwBARf1i+2m7/TVsFva8SmVRJAFAiiSTyM5AaR311Pv8tK3MUNFwIlypopc5U1kqYyJjQX5LSPaPf97FA7hZKX1CYEmUaARDuiTEpj6yVFSCIOl64oWgjBU9HQMB8IrVDYkDKCUCG5QmfqvO44ABfABrAB0kFcb+gKA0CCi0+F2UMYKLoKIAK61I1bJzEgyhdIqLggHB/WxR0jIgsnvDpD+4rlDkJ+caVFgoe/CNlzr1Reubg6JrSG4+Z/4SixAIGWINf4ygul4s4KyW82K4bPsOSxb+4gCD74u7BwoAVDGWPRQd+CVYJ59KRwkYx45IEkrk0iGQsYIU55gzZWH0ctYWLB2uR5tFh2Oq/LXOzlrtmFzl6KFILT6dXYMn90X8ltQFpO90E/2iz5rNVlw+Eluu/oDW7yoC169k/Dl2vfs9cIt57X1RAYRQAUHSPkm6AQrPME0AwPx8X5bTQs/37AgcNobByi9eBhI2sq7k36rO5TsyT1gwrFpY71g8gZwCksdvK9dbjHh+h96w9wKk2k9a+pERG3lYd2mPCAGBaaM3bgHMPwfEhAsx/a71dikXzS+ZxOFsUesWqGDLaV6zpnBXe8/VYJUk7oO+C51ZCJfrs3LUa2xTPHXyjlACy0y5gVRJYbbr6Pq9x9ZpEJk8SAJRIIolMvkip4brpeO5P/PTcTK6S2SusSOBBQA62AgQgCOAAGoiKAvC4Vpee4q0ApWhQ7lXBSoTi797+w4q7oc8WEiKLsHS4YraadLkHLEYCRxCuATOEWbfd+lelnG622wiFxZN8XqCK/lKRe9gJAgfcx6wUfnnPiw4Fp5I6VgOUOQqud9dTAi1v6bIaP61zfvO1n7E1BF6MybWnDxpA2aVTIUynco12i9RrXCQmxPICjwk3Umn3804NgLIE2GAhGRvsNV+IPhE6PnTmgF1dWA8gTONOoT0hh1DW9XbpzFntcfQdesPjMvlXxyMwmhJBm0AWkXlYgyBdQ8bGbca8R9J55AkBKqmxlnZ9rp4wphdArfvlB+3+yS+/wdwUwNaAs0kLQKodAAd5ieAtRdAS80F5DAIlWHp8HwNEXhVRf7Ew1TW0CDPnQmbaYgMfgESN1pFIsO7tP3CGcaw6RMI5u7NAC5weW45wtbI3BIawUtllN2+VQ/HJ8N219S9s3apaC3HvUT4FjhEupwHNG1FtADyi7chhRZZorDNY2yjuCtBlzBCWsei5EK6AFhabxk33eo2wpEFUN4dNAAmwy3wbAKs/gCdHvAlUsg+c+whLnuaAvUv+ov6ju0IBkDSL786EeUpkUiQBQIkkksjkC4pMSg/iKE/qTVIKKHnyruDakPazRQfrgt0AC9bb9TFS6rYygrcBzwYl56RxFSWJ0qSYZverD+mj6HIAxGAxsCtFys9KRP+ZlAt52E/co1ZeKCg4J4TdA8gGTkYiLZYMOC8m285cFlpv+rKA1VGBrbc9jmEpOM6hJhdKDYUFmCuuvp07WcmR7A4lT0mEgZP7bC1xHwU4YjSPhq62qhanpis/JiV51uHR9BGuUvnAdichJArJeWs0HsBEbiGZnQcMvJDi8i0GYrRH8kisSQAblCdRYihvCLh2dwkUFFfcaKCDe415BhCNlDt8Pe4pAyLmUX3DbYYFjfFRDmO4/YTA30FXdEdpcx6uLRII0i6ghzxPWChILghQMN9G80/2Z9YPqwqcIa5r3HhPIH8O93IiR9YNpY+g5LVWXGt3moAEOZIAicVl16s/qzQviwM8KSxedk1pLgGMjuySADQYa5ybFv192oDO5VYEkO2S1T2pqQY5unf30+ZE9bz6sIEMUV24RINAOtXjsTgxxwB2ouwItbeLDbeeQJUTLmp9qZZPos/aTFwTiNCOdtTewO1m4jdcoGKL3a5YnVgzW5t62+3eA8TVZvOajjqTuQn/b9xwj/lXrEcikysJAEokkUR+JsIPOT/+Zx7+v52PpbT7OYEICj7Goo/8oFOgE8sEXBgUYi0KQuCEJ3MUa+9bj7lCeazqHQEQbRExpAZCSmAEiwvuCAAB7jPnYsGVA/iSIiusvNEcDKJ3wFE8aWMdcNFTgbEh9ceE6CXX2OXQsO4ORxsBQuB4UK6B7NUAFcKySeiHVQDwAhG59eav2oIF4RpAx9hQapSngHODQrdil5IHgAA+iIaiLRQ9VhFXrp+20BYj+Eb0sbz/5WidkHK0C09Qi7HBgSFCCyAImMnMWmqLCu4bR5dBspbCBWxgsYI3BE+F4p6EugNI+4/tMbiMHBRqf+k1Z7WtDY3rP66/lxsgkNMHwNH18oMGIlh3UP5wnyBtQw7GJWRrlUAFIAEXI+CDKD9zqTRu1pjQebt5BFrGBgdsqcNFNdonUDzRCqQ5wrqC5QbwCSkdIAkHyqC5dbY+bwg92x82uEwVBU6wxFRcZoBT9gKAFL4U7lZqwQkl2nqImwzAWT643fPZdO1n1fxIKO140qVIAJFO8nhkp+Zpp/bsYROhM9MXSmMKaAIU9R+EeEBq+Z0XTMgm6qthzR0GW/QlaI9wH96n9J7INgOhNJmmBTIFuM2p0n5njfuOvGkXLu7Xvn1bDYam3PlboXnTp9Q/rV8iky4JAEokkUR+RhLJyuTucZg7FhYpSTIhw32A+MsTdUlghidiQEI1lBorzrAUFSHDlDEgJD02WWfgwdM81g34F/wLodVWgY6jBhhEL6HUuCdcCpQ5LhAULsAHRcMTOKRm6lMBvAAehWWbHWJfk46KC9cVSp0ioliDABYZARfa5Am9TyBltK/k9qng3rvrGSvjWtuFCI+e6bGrMY+PZIF5KXKUMZFu5f2vCEyUDA4AZSbY6j3gj/PhoXA90U5YMhhny+YvhozAEu6y7td+EF10AlH0F77Q4Mn9YejsQStQ5hOrg60HesFbInmii2dCMtc6RO5Sty01RYGNhhU3hdzijSE/f11ICVya5CyAxLwDDhpW3izQpbk+eySUNF4quxNdBrDBGgNHKRLeR22lwY0EARgwiFUNEEXqg/4j5AqC/yUgSf/OE9YAoEc4PYkiSSJo65nmwPmFBERqC822JqUEPOmnXadt8wy8IC87czeuPt07K5AK8T3VOF3zcMTgCVcXOX4AvFjBhjpOmqCMPQrOE9wneGd96iv8odx87Vmi3qYtMOjteuW7BnjkXCquvS2CG60jVij2OkDZiRnJdZQVoBOoA8zRT/5mfznyTcAOIKyOamukDIiYx+brfqnimosWxEQmVxIAlEgiifwMRABgVCDh6Ft2e2EBwAVCDhl+0IdO7Q09Aj5kA46RMnkrAoACQINIovoZV5jn0rzpPlto3KqUPECBEGEUTwQKowGCNZYXh4xL8ZK/p+2O37QiR3mSx4ZIMYAK5+PSIeqGYqQdT/+X0PXSd0L/8ZiEkWrzKC8ACgqxtPvp6KYodRgoNa7/WMgu3KCn9JdC39FdtsLAVaoCFhRz+cA2l7tAicFRGpNic/+lEAvLbzTQGB0ccI4dwA8h4oTgu1+Z+gBxdvq9X9f59QI6u62ssTAAVPr2bw8Dug6XIu48yNmAoaHuU2G0p91ghP4S+YULh7l0mgHNIfmOsL4A8gxspNABFZEEHTlUWKEYK+4lFPTQqYOhtPdlgxdy9lCyxEAym7d1hKgpc3mw4OmF5Q2LFSRoiObDXZHD1PP6I+YJ2TqkvuM2AyAxrvcJa0sCTbUDQIKvBeiDoO5K7zo+yvGRQbu/+g69ZpI1YIx+2rKi8Zbffi50v/yALXvMkbMpC3ThnkwBZgVk8os2xerz2ldUwodPBn8rK2DVsPrWCLzqtG7LrrdFKdUIiX6F+tIZOl/8cwNpSNHs0V6NEfcVhVMZo0nNWgOAIe4weF8R7NWMuxMBaFpgW7fY+wifkwG8WWB3PL1CIpMuNcv+1d7XK38nkkgiiUyeSDn17XkhI7CSHpbS4YkecNGPC0XKAzAD6MlMmxsKMxaG9PSloXTgtZCfsVQg4/bQve+1cOaJfx/m/dZ/GUg1TXcITE19bqz3lYcy7Y/+2/rctAVj/QI3/QIYpDVM60m7OG9FGNK9mlbdFEJtfegXqEDhDUnJNl95T+g/sTsMdBwPowMUZZUCOrsvNFyxKTSvvds1y+paZtkq5YgdAQf62LX9kXDi0X8TBs+dtjto1r1/O2Qap4eDf/R3PMbWjXerjevUt2I4+dh/0j326349Ydr1nw19un+PlCukWfdfinH6TV8OU264X2N9Mxz7/r8Ozas2q417wkDn2UDk3FDnaV13WPdaGlrW3Rban/lGKJ88GFrX3BhKh94KA2cEzPrLdhph5UJ5WkFWuVUCOxEYDoeakbFQq3lBsQPuACo9u54V4NoY2rZ8OYx0Hg/trz4sMDGkCUxFq436MVo6HTJaDwAOROwwVhOKsxaGabd8NeRX3BzOPPPNMELG5xN7BV6zHI6Kuk4gdnQ4pOsLoQ9wgxtRyh6wNyIwY7BUkw7Ttnw29Gr8HW8+pvMvYN1gcAI5NXXZ0HzVXXbZQcJe8JV/FE4//kdhaGg0tKy/LQT4UQIjcLe6dz0lMDEWBs5qfgSSsgIdmdapWrejYTSVC0O9XSE7a3HI4PqbuSQM16UNGGuJPBsdC2WB8qFzpwSEd4QBgS5clI3LN4c6rC8pzWuhLbSQX6hpitY6Gzp3PBu6Xn3QgDjdMsccqZIAf+tVn9SePBZ69m8LLWtvD8UF61x+I1Uoagy9EdipzaGejjDYfVpAqEMzlNJWKofObQ+H/nPHxlpu+OJg2+2/MTxG2Dzuy0R+BhLC/weIhrUUwb/d+wAAAABJRU5ErkJggg=="/>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12067607" y="6673334"/>
            <a:ext cx="248786" cy="369332"/>
          </a:xfrm>
          <a:prstGeom prst="rect">
            <a:avLst/>
          </a:prstGeom>
        </p:spPr>
        <p:txBody>
          <a:bodyPr wrap="none">
            <a:spAutoFit/>
          </a:bodyPr>
          <a:lstStyle/>
          <a:p>
            <a:r>
              <a:rPr lang="en-US" dirty="0"/>
              <a:t> </a:t>
            </a:r>
          </a:p>
        </p:txBody>
      </p:sp>
      <p:pic>
        <p:nvPicPr>
          <p:cNvPr id="12" name="Picture 11"/>
          <p:cNvPicPr>
            <a:picLocks noChangeAspect="1"/>
          </p:cNvPicPr>
          <p:nvPr/>
        </p:nvPicPr>
        <p:blipFill>
          <a:blip r:embed="rId4"/>
          <a:stretch>
            <a:fillRect/>
          </a:stretch>
        </p:blipFill>
        <p:spPr>
          <a:xfrm>
            <a:off x="1828800" y="3629392"/>
            <a:ext cx="8447714" cy="2776756"/>
          </a:xfrm>
          <a:prstGeom prst="rect">
            <a:avLst/>
          </a:prstGeom>
        </p:spPr>
      </p:pic>
      <p:sp>
        <p:nvSpPr>
          <p:cNvPr id="13" name="Rectangle 12"/>
          <p:cNvSpPr/>
          <p:nvPr/>
        </p:nvSpPr>
        <p:spPr>
          <a:xfrm>
            <a:off x="1820759" y="7058151"/>
            <a:ext cx="8455756" cy="3108543"/>
          </a:xfrm>
          <a:prstGeom prst="rect">
            <a:avLst/>
          </a:prstGeom>
        </p:spPr>
        <p:txBody>
          <a:bodyPr wrap="square">
            <a:spAutoFit/>
          </a:bodyPr>
          <a:lstStyle/>
          <a:p>
            <a:r>
              <a:rPr lang="en-US" sz="2800" b="1" dirty="0"/>
              <a:t>4Sight Program Management Services</a:t>
            </a:r>
          </a:p>
          <a:p>
            <a:pPr marL="342900" indent="-342900">
              <a:buFont typeface="Arial" panose="020B0604020202020204" pitchFamily="34" charset="0"/>
              <a:buChar char="•"/>
            </a:pPr>
            <a:r>
              <a:rPr lang="en-US" sz="2400" dirty="0"/>
              <a:t>Performance Reporting &amp; Analytics</a:t>
            </a:r>
          </a:p>
          <a:p>
            <a:pPr marL="342900" indent="-342900">
              <a:buFont typeface="Arial" panose="020B0604020202020204" pitchFamily="34" charset="0"/>
              <a:buChar char="•"/>
            </a:pPr>
            <a:r>
              <a:rPr lang="en-US" sz="2400" dirty="0"/>
              <a:t>Purchase Requests</a:t>
            </a:r>
          </a:p>
          <a:p>
            <a:pPr marL="342900" indent="-342900">
              <a:buFont typeface="Arial" panose="020B0604020202020204" pitchFamily="34" charset="0"/>
              <a:buChar char="•"/>
            </a:pPr>
            <a:r>
              <a:rPr lang="en-US" sz="2400" dirty="0"/>
              <a:t>Asset Management</a:t>
            </a:r>
          </a:p>
          <a:p>
            <a:pPr marL="342900" indent="-342900">
              <a:buFont typeface="Arial" panose="020B0604020202020204" pitchFamily="34" charset="0"/>
              <a:buChar char="•"/>
            </a:pPr>
            <a:r>
              <a:rPr lang="en-US" sz="2400" dirty="0"/>
              <a:t>Training Services</a:t>
            </a:r>
          </a:p>
          <a:p>
            <a:pPr marL="342900" indent="-342900">
              <a:buFont typeface="Arial" panose="020B0604020202020204" pitchFamily="34" charset="0"/>
              <a:buChar char="•"/>
            </a:pPr>
            <a:r>
              <a:rPr lang="en-US" sz="2400" dirty="0"/>
              <a:t>ROM Development</a:t>
            </a:r>
          </a:p>
          <a:p>
            <a:pPr marL="342900" indent="-342900">
              <a:buFont typeface="Arial" panose="020B0604020202020204" pitchFamily="34" charset="0"/>
              <a:buChar char="•"/>
            </a:pPr>
            <a:r>
              <a:rPr lang="en-US" sz="2400" dirty="0"/>
              <a:t>Risk Management</a:t>
            </a:r>
          </a:p>
          <a:p>
            <a:pPr marL="342900" indent="-342900">
              <a:buFont typeface="Arial" panose="020B0604020202020204" pitchFamily="34" charset="0"/>
              <a:buChar char="•"/>
            </a:pPr>
            <a:r>
              <a:rPr lang="en-US" sz="2400" dirty="0"/>
              <a:t>Travel Planning</a:t>
            </a:r>
          </a:p>
        </p:txBody>
      </p:sp>
    </p:spTree>
    <p:extLst>
      <p:ext uri="{BB962C8B-B14F-4D97-AF65-F5344CB8AC3E}">
        <p14:creationId xmlns:p14="http://schemas.microsoft.com/office/powerpoint/2010/main" val="3956167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869950"/>
          </a:xfrm>
        </p:spPr>
        <p:txBody>
          <a:bodyPr>
            <a:normAutofit/>
          </a:bodyPr>
          <a:lstStyle/>
          <a:p>
            <a:r>
              <a:rPr lang="en-US" dirty="0"/>
              <a:t>Mission and Capabilities of 4Sight</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6</a:t>
            </a:fld>
            <a:endParaRPr lang="en-US"/>
          </a:p>
        </p:txBody>
      </p:sp>
      <p:pic>
        <p:nvPicPr>
          <p:cNvPr id="6" name="Picture 5"/>
          <p:cNvPicPr>
            <a:picLocks noChangeAspect="1"/>
          </p:cNvPicPr>
          <p:nvPr/>
        </p:nvPicPr>
        <p:blipFill>
          <a:blip r:embed="rId3"/>
          <a:stretch>
            <a:fillRect/>
          </a:stretch>
        </p:blipFill>
        <p:spPr>
          <a:xfrm>
            <a:off x="1828799" y="4415100"/>
            <a:ext cx="20977038" cy="8280893"/>
          </a:xfrm>
          <a:prstGeom prst="rect">
            <a:avLst/>
          </a:prstGeom>
        </p:spPr>
      </p:pic>
      <p:sp>
        <p:nvSpPr>
          <p:cNvPr id="7" name="Rectangle 6"/>
          <p:cNvSpPr/>
          <p:nvPr/>
        </p:nvSpPr>
        <p:spPr>
          <a:xfrm>
            <a:off x="1820759" y="1878888"/>
            <a:ext cx="14066941" cy="2246769"/>
          </a:xfrm>
          <a:prstGeom prst="rect">
            <a:avLst/>
          </a:prstGeom>
        </p:spPr>
        <p:txBody>
          <a:bodyPr wrap="square">
            <a:spAutoFit/>
          </a:bodyPr>
          <a:lstStyle/>
          <a:p>
            <a:r>
              <a:rPr lang="en-US" dirty="0"/>
              <a:t>4Sight is a GDIT developed and owned portfolio of products with interconnected scalable and secure program solutions to meet the needs of program management, program measurement, and knowledge management.  4Sight provides project and program managers with modules and applications to gather and store team and asset information, as well as superior analysis tools and reporting structures for action decisions, quality assurance compliance, and trend analysis. </a:t>
            </a:r>
          </a:p>
          <a:p>
            <a:endParaRPr lang="en-US" dirty="0"/>
          </a:p>
          <a:p>
            <a:endParaRPr lang="en-US" dirty="0"/>
          </a:p>
          <a:p>
            <a:pPr fontAlgn="base"/>
            <a:r>
              <a:rPr lang="en-US" sz="1400" dirty="0"/>
              <a:t> </a:t>
            </a:r>
          </a:p>
          <a:p>
            <a:endParaRPr lang="en-US" dirty="0"/>
          </a:p>
        </p:txBody>
      </p:sp>
    </p:spTree>
    <p:extLst>
      <p:ext uri="{BB962C8B-B14F-4D97-AF65-F5344CB8AC3E}">
        <p14:creationId xmlns:p14="http://schemas.microsoft.com/office/powerpoint/2010/main" val="3609306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854914"/>
          </a:xfrm>
        </p:spPr>
        <p:txBody>
          <a:bodyPr/>
          <a:lstStyle/>
          <a:p>
            <a:r>
              <a:rPr lang="en-US" dirty="0"/>
              <a:t>Capabilities of GDIT 4Sight</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7</a:t>
            </a:fld>
            <a:endParaRPr lang="en-US"/>
          </a:p>
        </p:txBody>
      </p:sp>
      <p:grpSp>
        <p:nvGrpSpPr>
          <p:cNvPr id="90" name="Group 89"/>
          <p:cNvGrpSpPr/>
          <p:nvPr/>
        </p:nvGrpSpPr>
        <p:grpSpPr>
          <a:xfrm>
            <a:off x="902676" y="2461287"/>
            <a:ext cx="22682263" cy="9283284"/>
            <a:chOff x="902676" y="2082777"/>
            <a:chExt cx="22682263" cy="8772793"/>
          </a:xfrm>
        </p:grpSpPr>
        <p:grpSp>
          <p:nvGrpSpPr>
            <p:cNvPr id="46" name="Group 45"/>
            <p:cNvGrpSpPr/>
            <p:nvPr/>
          </p:nvGrpSpPr>
          <p:grpSpPr>
            <a:xfrm>
              <a:off x="16487987" y="9657728"/>
              <a:ext cx="7096952" cy="1197842"/>
              <a:chOff x="10893395" y="2074935"/>
              <a:chExt cx="7935394" cy="1203311"/>
            </a:xfrm>
          </p:grpSpPr>
          <p:grpSp>
            <p:nvGrpSpPr>
              <p:cNvPr id="47" name="Group 46"/>
              <p:cNvGrpSpPr/>
              <p:nvPr/>
            </p:nvGrpSpPr>
            <p:grpSpPr>
              <a:xfrm>
                <a:off x="12164902" y="2074935"/>
                <a:ext cx="6663887" cy="1046440"/>
                <a:chOff x="3371850" y="2379735"/>
                <a:chExt cx="7758309" cy="1046440"/>
              </a:xfrm>
            </p:grpSpPr>
            <p:sp>
              <p:nvSpPr>
                <p:cNvPr id="49" name="Rectangle 48"/>
                <p:cNvSpPr/>
                <p:nvPr/>
              </p:nvSpPr>
              <p:spPr>
                <a:xfrm>
                  <a:off x="3371850" y="2379735"/>
                  <a:ext cx="7758309" cy="461665"/>
                </a:xfrm>
                <a:prstGeom prst="rect">
                  <a:avLst/>
                </a:prstGeom>
              </p:spPr>
              <p:txBody>
                <a:bodyPr wrap="square">
                  <a:spAutoFit/>
                </a:bodyPr>
                <a:lstStyle/>
                <a:p>
                  <a:r>
                    <a:rPr lang="en-US" sz="2400" dirty="0"/>
                    <a:t>Risk Management</a:t>
                  </a:r>
                </a:p>
              </p:txBody>
            </p:sp>
            <p:sp>
              <p:nvSpPr>
                <p:cNvPr id="50" name="Rectangle 49"/>
                <p:cNvSpPr/>
                <p:nvPr/>
              </p:nvSpPr>
              <p:spPr>
                <a:xfrm>
                  <a:off x="3371850" y="2841400"/>
                  <a:ext cx="7758308" cy="584775"/>
                </a:xfrm>
                <a:prstGeom prst="rect">
                  <a:avLst/>
                </a:prstGeom>
              </p:spPr>
              <p:txBody>
                <a:bodyPr wrap="square">
                  <a:spAutoFit/>
                </a:bodyPr>
                <a:lstStyle/>
                <a:p>
                  <a:pPr marL="285750" lvl="0" indent="-285750">
                    <a:buFont typeface="Arial" panose="020B0604020202020204" pitchFamily="34" charset="0"/>
                    <a:buChar char="•"/>
                  </a:pPr>
                  <a:r>
                    <a:rPr lang="en-US" sz="1600" dirty="0"/>
                    <a:t>Risk identification, response and control</a:t>
                  </a:r>
                </a:p>
                <a:p>
                  <a:pPr marL="285750" lvl="0" indent="-285750">
                    <a:buFont typeface="Arial" panose="020B0604020202020204" pitchFamily="34" charset="0"/>
                    <a:buChar char="•"/>
                  </a:pPr>
                  <a:r>
                    <a:rPr lang="en-US" sz="1600" dirty="0"/>
                    <a:t>Probability and impact modeling supporting contingency budgeting</a:t>
                  </a:r>
                </a:p>
              </p:txBody>
            </p:sp>
          </p:grpSp>
          <p:pic>
            <p:nvPicPr>
              <p:cNvPr id="48" name="Picture 4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3395" y="2128837"/>
                <a:ext cx="1149409" cy="1149409"/>
              </a:xfrm>
              <a:prstGeom prst="rect">
                <a:avLst/>
              </a:prstGeom>
            </p:spPr>
          </p:pic>
        </p:grpSp>
        <p:grpSp>
          <p:nvGrpSpPr>
            <p:cNvPr id="74" name="Group 73"/>
            <p:cNvGrpSpPr/>
            <p:nvPr/>
          </p:nvGrpSpPr>
          <p:grpSpPr>
            <a:xfrm>
              <a:off x="16472683" y="7763826"/>
              <a:ext cx="7100972" cy="1569661"/>
              <a:chOff x="10068555" y="10335012"/>
              <a:chExt cx="7863719" cy="1569661"/>
            </a:xfrm>
          </p:grpSpPr>
          <p:grpSp>
            <p:nvGrpSpPr>
              <p:cNvPr id="62" name="Group 61"/>
              <p:cNvGrpSpPr/>
              <p:nvPr/>
            </p:nvGrpSpPr>
            <p:grpSpPr>
              <a:xfrm>
                <a:off x="11268387" y="10335012"/>
                <a:ext cx="6663887" cy="1569661"/>
                <a:chOff x="3371850" y="2379735"/>
                <a:chExt cx="7758309" cy="1569661"/>
              </a:xfrm>
            </p:grpSpPr>
            <p:sp>
              <p:nvSpPr>
                <p:cNvPr id="64" name="Rectangle 63"/>
                <p:cNvSpPr/>
                <p:nvPr/>
              </p:nvSpPr>
              <p:spPr>
                <a:xfrm>
                  <a:off x="3371850" y="2379735"/>
                  <a:ext cx="7758309" cy="461665"/>
                </a:xfrm>
                <a:prstGeom prst="rect">
                  <a:avLst/>
                </a:prstGeom>
              </p:spPr>
              <p:txBody>
                <a:bodyPr wrap="square">
                  <a:spAutoFit/>
                </a:bodyPr>
                <a:lstStyle/>
                <a:p>
                  <a:r>
                    <a:rPr lang="en-US" sz="2400" dirty="0"/>
                    <a:t>Training</a:t>
                  </a:r>
                </a:p>
              </p:txBody>
            </p:sp>
            <p:sp>
              <p:nvSpPr>
                <p:cNvPr id="65" name="Rectangle 64"/>
                <p:cNvSpPr/>
                <p:nvPr/>
              </p:nvSpPr>
              <p:spPr>
                <a:xfrm>
                  <a:off x="3371850" y="2841400"/>
                  <a:ext cx="7758308" cy="1107996"/>
                </a:xfrm>
                <a:prstGeom prst="rect">
                  <a:avLst/>
                </a:prstGeom>
              </p:spPr>
              <p:txBody>
                <a:bodyPr wrap="square">
                  <a:spAutoFit/>
                </a:bodyPr>
                <a:lstStyle/>
                <a:p>
                  <a:pPr marL="285750" lvl="0" indent="-285750">
                    <a:buFont typeface="Arial" panose="020B0604020202020204" pitchFamily="34" charset="0"/>
                    <a:buChar char="•"/>
                  </a:pPr>
                  <a:r>
                    <a:rPr lang="en-US" sz="1600" dirty="0"/>
                    <a:t>Track training requirements and adherence by job category</a:t>
                  </a:r>
                </a:p>
                <a:p>
                  <a:pPr marL="285750" lvl="0" indent="-285750">
                    <a:buFont typeface="Arial" panose="020B0604020202020204" pitchFamily="34" charset="0"/>
                    <a:buChar char="•"/>
                  </a:pPr>
                  <a:r>
                    <a:rPr lang="en-US" sz="1600" dirty="0"/>
                    <a:t>Manage training assignment and reports for all personnel, including subcontractors</a:t>
                  </a:r>
                </a:p>
                <a:p>
                  <a:pPr marL="285750" lvl="0" indent="-285750">
                    <a:buFont typeface="Arial" panose="020B0604020202020204" pitchFamily="34" charset="0"/>
                    <a:buChar char="•"/>
                  </a:pPr>
                  <a:r>
                    <a:rPr lang="en-US" sz="1600" dirty="0"/>
                    <a:t>Deliver training to personnel and organize classes </a:t>
                  </a:r>
                </a:p>
              </p:txBody>
            </p:sp>
          </p:grpSp>
          <p:pic>
            <p:nvPicPr>
              <p:cNvPr id="72" name="Picture 7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8555" y="10337430"/>
                <a:ext cx="1149409" cy="1149409"/>
              </a:xfrm>
              <a:prstGeom prst="rect">
                <a:avLst/>
              </a:prstGeom>
            </p:spPr>
          </p:pic>
        </p:grpSp>
        <p:grpSp>
          <p:nvGrpSpPr>
            <p:cNvPr id="89" name="Group 88"/>
            <p:cNvGrpSpPr/>
            <p:nvPr/>
          </p:nvGrpSpPr>
          <p:grpSpPr>
            <a:xfrm>
              <a:off x="902676" y="2082777"/>
              <a:ext cx="22449693" cy="8688099"/>
              <a:chOff x="902676" y="2082777"/>
              <a:chExt cx="22449693" cy="8688099"/>
            </a:xfrm>
          </p:grpSpPr>
          <p:grpSp>
            <p:nvGrpSpPr>
              <p:cNvPr id="17" name="Group 16"/>
              <p:cNvGrpSpPr/>
              <p:nvPr/>
            </p:nvGrpSpPr>
            <p:grpSpPr>
              <a:xfrm>
                <a:off x="902676" y="2082777"/>
                <a:ext cx="7469554" cy="1538883"/>
                <a:chOff x="1927195" y="2379735"/>
                <a:chExt cx="9342291" cy="1538883"/>
              </a:xfrm>
            </p:grpSpPr>
            <p:grpSp>
              <p:nvGrpSpPr>
                <p:cNvPr id="18" name="Group 17"/>
                <p:cNvGrpSpPr/>
                <p:nvPr/>
              </p:nvGrpSpPr>
              <p:grpSpPr>
                <a:xfrm>
                  <a:off x="1927195" y="2379735"/>
                  <a:ext cx="9310525" cy="1149409"/>
                  <a:chOff x="1927195" y="2379735"/>
                  <a:chExt cx="9310525" cy="1149409"/>
                </a:xfrm>
              </p:grpSpPr>
              <p:sp>
                <p:nvSpPr>
                  <p:cNvPr id="20" name="Rectangle 19"/>
                  <p:cNvSpPr/>
                  <p:nvPr/>
                </p:nvSpPr>
                <p:spPr>
                  <a:xfrm>
                    <a:off x="3479410" y="2379735"/>
                    <a:ext cx="7758310" cy="461665"/>
                  </a:xfrm>
                  <a:prstGeom prst="rect">
                    <a:avLst/>
                  </a:prstGeom>
                </p:spPr>
                <p:txBody>
                  <a:bodyPr wrap="square">
                    <a:spAutoFit/>
                  </a:bodyPr>
                  <a:lstStyle/>
                  <a:p>
                    <a:r>
                      <a:rPr lang="en-US" sz="2400" dirty="0"/>
                      <a:t>Asset Management</a:t>
                    </a: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7195" y="2379735"/>
                    <a:ext cx="1149409" cy="1149409"/>
                  </a:xfrm>
                  <a:prstGeom prst="rect">
                    <a:avLst/>
                  </a:prstGeom>
                </p:spPr>
              </p:pic>
            </p:grpSp>
            <p:sp>
              <p:nvSpPr>
                <p:cNvPr id="19" name="Rectangle 18"/>
                <p:cNvSpPr/>
                <p:nvPr/>
              </p:nvSpPr>
              <p:spPr>
                <a:xfrm>
                  <a:off x="3511177" y="2841400"/>
                  <a:ext cx="7758309" cy="1077218"/>
                </a:xfrm>
                <a:prstGeom prst="rect">
                  <a:avLst/>
                </a:prstGeom>
              </p:spPr>
              <p:txBody>
                <a:bodyPr wrap="square">
                  <a:spAutoFit/>
                </a:bodyPr>
                <a:lstStyle/>
                <a:p>
                  <a:pPr marL="285750" lvl="0" indent="-285750">
                    <a:buFont typeface="Arial" panose="020B0604020202020204" pitchFamily="34" charset="0"/>
                    <a:buChar char="•"/>
                  </a:pPr>
                  <a:r>
                    <a:rPr lang="en-US" sz="1600" dirty="0"/>
                    <a:t>Listing and auditable tracking of inventory and equipment</a:t>
                  </a:r>
                </a:p>
                <a:p>
                  <a:pPr marL="285750" lvl="0" indent="-285750">
                    <a:buFont typeface="Arial" panose="020B0604020202020204" pitchFamily="34" charset="0"/>
                    <a:buChar char="•"/>
                  </a:pPr>
                  <a:r>
                    <a:rPr lang="en-US" sz="1600" dirty="0"/>
                    <a:t>Electronic hand receipts</a:t>
                  </a:r>
                </a:p>
                <a:p>
                  <a:pPr marL="285750" lvl="0" indent="-285750">
                    <a:buFont typeface="Arial" panose="020B0604020202020204" pitchFamily="34" charset="0"/>
                    <a:buChar char="•"/>
                  </a:pPr>
                  <a:r>
                    <a:rPr lang="en-US" sz="1600" dirty="0"/>
                    <a:t>Workflow with electronic signatures</a:t>
                  </a:r>
                </a:p>
                <a:p>
                  <a:pPr marL="285750" lvl="0" indent="-285750">
                    <a:buFont typeface="Arial" panose="020B0604020202020204" pitchFamily="34" charset="0"/>
                    <a:buChar char="•"/>
                  </a:pPr>
                  <a:r>
                    <a:rPr lang="en-US" sz="1600" dirty="0"/>
                    <a:t>Associate document attachments</a:t>
                  </a:r>
                </a:p>
              </p:txBody>
            </p:sp>
          </p:grpSp>
          <p:grpSp>
            <p:nvGrpSpPr>
              <p:cNvPr id="28" name="Group 27"/>
              <p:cNvGrpSpPr/>
              <p:nvPr/>
            </p:nvGrpSpPr>
            <p:grpSpPr>
              <a:xfrm>
                <a:off x="902677" y="3725947"/>
                <a:ext cx="7342551" cy="1376382"/>
                <a:chOff x="2270095" y="6206495"/>
                <a:chExt cx="8041452" cy="1376382"/>
              </a:xfrm>
            </p:grpSpPr>
            <p:grpSp>
              <p:nvGrpSpPr>
                <p:cNvPr id="15" name="Group 14"/>
                <p:cNvGrpSpPr/>
                <p:nvPr/>
              </p:nvGrpSpPr>
              <p:grpSpPr>
                <a:xfrm>
                  <a:off x="3592027" y="6206495"/>
                  <a:ext cx="6719520" cy="1376382"/>
                  <a:chOff x="3227866" y="2320295"/>
                  <a:chExt cx="7823078" cy="1376382"/>
                </a:xfrm>
              </p:grpSpPr>
              <p:sp>
                <p:nvSpPr>
                  <p:cNvPr id="9" name="Rectangle 8"/>
                  <p:cNvSpPr/>
                  <p:nvPr/>
                </p:nvSpPr>
                <p:spPr>
                  <a:xfrm>
                    <a:off x="3227866" y="2320295"/>
                    <a:ext cx="7758309" cy="461665"/>
                  </a:xfrm>
                  <a:prstGeom prst="rect">
                    <a:avLst/>
                  </a:prstGeom>
                </p:spPr>
                <p:txBody>
                  <a:bodyPr wrap="square">
                    <a:spAutoFit/>
                  </a:bodyPr>
                  <a:lstStyle/>
                  <a:p>
                    <a:r>
                      <a:rPr lang="en-US" sz="2400" dirty="0"/>
                      <a:t>Purchase Requests</a:t>
                    </a:r>
                  </a:p>
                </p:txBody>
              </p:sp>
              <p:sp>
                <p:nvSpPr>
                  <p:cNvPr id="14" name="Rectangle 13"/>
                  <p:cNvSpPr/>
                  <p:nvPr/>
                </p:nvSpPr>
                <p:spPr>
                  <a:xfrm>
                    <a:off x="3292637" y="2834903"/>
                    <a:ext cx="7758307" cy="861774"/>
                  </a:xfrm>
                  <a:prstGeom prst="rect">
                    <a:avLst/>
                  </a:prstGeom>
                </p:spPr>
                <p:txBody>
                  <a:bodyPr wrap="square">
                    <a:spAutoFit/>
                  </a:bodyPr>
                  <a:lstStyle/>
                  <a:p>
                    <a:pPr marL="285750" lvl="0" indent="-285750">
                      <a:buFont typeface="Arial" panose="020B0604020202020204" pitchFamily="34" charset="0"/>
                      <a:buChar char="•"/>
                    </a:pPr>
                    <a:r>
                      <a:rPr lang="en-US" sz="1600" dirty="0"/>
                      <a:t>Create purchase requests</a:t>
                    </a:r>
                  </a:p>
                  <a:p>
                    <a:pPr marL="285750" lvl="0" indent="-285750">
                      <a:buFont typeface="Arial" panose="020B0604020202020204" pitchFamily="34" charset="0"/>
                      <a:buChar char="•"/>
                    </a:pPr>
                    <a:r>
                      <a:rPr lang="en-US" sz="1600" dirty="0"/>
                      <a:t>Create contract required property requests</a:t>
                    </a:r>
                  </a:p>
                  <a:p>
                    <a:pPr marL="285750" lvl="0" indent="-285750">
                      <a:buFont typeface="Arial" panose="020B0604020202020204" pitchFamily="34" charset="0"/>
                      <a:buChar char="•"/>
                    </a:pPr>
                    <a:r>
                      <a:rPr lang="en-US" sz="1600" dirty="0"/>
                      <a:t>Workflow to request material and gain approval</a:t>
                    </a:r>
                  </a:p>
                </p:txBody>
              </p:sp>
            </p:grpSp>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0095" y="6399407"/>
                  <a:ext cx="1149409" cy="1149409"/>
                </a:xfrm>
                <a:prstGeom prst="rect">
                  <a:avLst/>
                </a:prstGeom>
              </p:spPr>
            </p:pic>
          </p:grpSp>
          <p:grpSp>
            <p:nvGrpSpPr>
              <p:cNvPr id="32" name="Group 31"/>
              <p:cNvGrpSpPr/>
              <p:nvPr/>
            </p:nvGrpSpPr>
            <p:grpSpPr>
              <a:xfrm>
                <a:off x="902677" y="5230658"/>
                <a:ext cx="7291754" cy="3538663"/>
                <a:chOff x="12659316" y="3794204"/>
                <a:chExt cx="7985819" cy="3538663"/>
              </a:xfrm>
            </p:grpSpPr>
            <p:grpSp>
              <p:nvGrpSpPr>
                <p:cNvPr id="33" name="Group 32"/>
                <p:cNvGrpSpPr/>
                <p:nvPr/>
              </p:nvGrpSpPr>
              <p:grpSpPr>
                <a:xfrm>
                  <a:off x="13981247" y="3794204"/>
                  <a:ext cx="6663888" cy="3538663"/>
                  <a:chOff x="3277460" y="2379735"/>
                  <a:chExt cx="7758311" cy="3538663"/>
                </a:xfrm>
              </p:grpSpPr>
              <p:sp>
                <p:nvSpPr>
                  <p:cNvPr id="35" name="Rectangle 34"/>
                  <p:cNvSpPr/>
                  <p:nvPr/>
                </p:nvSpPr>
                <p:spPr>
                  <a:xfrm>
                    <a:off x="3277462" y="2379735"/>
                    <a:ext cx="7758309" cy="461665"/>
                  </a:xfrm>
                  <a:prstGeom prst="rect">
                    <a:avLst/>
                  </a:prstGeom>
                </p:spPr>
                <p:txBody>
                  <a:bodyPr wrap="square">
                    <a:spAutoFit/>
                  </a:bodyPr>
                  <a:lstStyle/>
                  <a:p>
                    <a:r>
                      <a:rPr lang="en-US" sz="2400" dirty="0"/>
                      <a:t>ROM Estimates &amp; Approval Records</a:t>
                    </a:r>
                  </a:p>
                </p:txBody>
              </p:sp>
              <p:sp>
                <p:nvSpPr>
                  <p:cNvPr id="36" name="Rectangle 35"/>
                  <p:cNvSpPr/>
                  <p:nvPr/>
                </p:nvSpPr>
                <p:spPr>
                  <a:xfrm>
                    <a:off x="3277460" y="2840632"/>
                    <a:ext cx="7758308" cy="3077766"/>
                  </a:xfrm>
                  <a:prstGeom prst="rect">
                    <a:avLst/>
                  </a:prstGeom>
                </p:spPr>
                <p:txBody>
                  <a:bodyPr wrap="square">
                    <a:spAutoFit/>
                  </a:bodyPr>
                  <a:lstStyle/>
                  <a:p>
                    <a:pPr marL="285750" lvl="0" indent="-285750">
                      <a:buFont typeface="Arial" panose="020B0604020202020204" pitchFamily="34" charset="0"/>
                      <a:buChar char="•"/>
                    </a:pPr>
                    <a:r>
                      <a:rPr lang="en-US" sz="1600" dirty="0"/>
                      <a:t>Customer ability to submit ROM requests, track, monitor and approve</a:t>
                    </a:r>
                  </a:p>
                  <a:p>
                    <a:pPr marL="285750" lvl="0" indent="-285750">
                      <a:buFont typeface="Arial" panose="020B0604020202020204" pitchFamily="34" charset="0"/>
                      <a:buChar char="•"/>
                    </a:pPr>
                    <a:r>
                      <a:rPr lang="en-US" sz="1600" dirty="0"/>
                      <a:t>Excel templates to create ROMs</a:t>
                    </a:r>
                  </a:p>
                  <a:p>
                    <a:pPr marL="285750" lvl="0" indent="-285750">
                      <a:buFont typeface="Arial" panose="020B0604020202020204" pitchFamily="34" charset="0"/>
                      <a:buChar char="•"/>
                    </a:pPr>
                    <a:r>
                      <a:rPr lang="en-US" sz="1600" dirty="0"/>
                      <a:t>Comment tools to track discussion with customer</a:t>
                    </a:r>
                  </a:p>
                  <a:p>
                    <a:pPr marL="285750" lvl="0" indent="-285750">
                      <a:buFont typeface="Arial" panose="020B0604020202020204" pitchFamily="34" charset="0"/>
                      <a:buChar char="•"/>
                    </a:pPr>
                    <a:r>
                      <a:rPr lang="en-US" sz="1600" dirty="0"/>
                      <a:t>Easy access worldwide to retrieve ROMs</a:t>
                    </a:r>
                  </a:p>
                  <a:p>
                    <a:pPr marL="285750" lvl="0" indent="-285750">
                      <a:buFont typeface="Arial" panose="020B0604020202020204" pitchFamily="34" charset="0"/>
                      <a:buChar char="•"/>
                    </a:pPr>
                    <a:r>
                      <a:rPr lang="en-US" sz="1600" dirty="0"/>
                      <a:t>All calculations automated by location/site</a:t>
                    </a:r>
                  </a:p>
                  <a:p>
                    <a:pPr marL="285750" lvl="0" indent="-285750">
                      <a:buFont typeface="Arial" panose="020B0604020202020204" pitchFamily="34" charset="0"/>
                      <a:buChar char="•"/>
                    </a:pPr>
                    <a:r>
                      <a:rPr lang="en-US" sz="1600" dirty="0"/>
                      <a:t>Area for comment threads between users, government customers, and CSC for transparent communications</a:t>
                    </a:r>
                  </a:p>
                  <a:p>
                    <a:pPr marL="285750" lvl="0" indent="-285750">
                      <a:buFont typeface="Arial" panose="020B0604020202020204" pitchFamily="34" charset="0"/>
                      <a:buChar char="•"/>
                    </a:pPr>
                    <a:r>
                      <a:rPr lang="en-US" sz="1600" dirty="0"/>
                      <a:t>Email alerts</a:t>
                    </a:r>
                  </a:p>
                  <a:p>
                    <a:pPr marL="285750" lvl="0" indent="-285750">
                      <a:buFont typeface="Arial" panose="020B0604020202020204" pitchFamily="34" charset="0"/>
                      <a:buChar char="•"/>
                    </a:pPr>
                    <a:r>
                      <a:rPr lang="en-US" sz="1600" dirty="0"/>
                      <a:t>Opened and Closed views, report generation, export to Excel and Print functions</a:t>
                    </a:r>
                  </a:p>
                  <a:p>
                    <a:pPr marL="285750" lvl="0" indent="-285750">
                      <a:buFont typeface="Arial" panose="020B0604020202020204" pitchFamily="34" charset="0"/>
                      <a:buChar char="•"/>
                    </a:pPr>
                    <a:r>
                      <a:rPr lang="en-US" sz="1600" dirty="0"/>
                      <a:t>Advanced search function</a:t>
                    </a:r>
                  </a:p>
                </p:txBody>
              </p:sp>
            </p:grpSp>
            <p:pic>
              <p:nvPicPr>
                <p:cNvPr id="34" name="Pictur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59316" y="3849782"/>
                  <a:ext cx="1149409" cy="1149409"/>
                </a:xfrm>
                <a:prstGeom prst="rect">
                  <a:avLst/>
                </a:prstGeom>
              </p:spPr>
            </p:pic>
          </p:grpSp>
          <p:grpSp>
            <p:nvGrpSpPr>
              <p:cNvPr id="39" name="Group 38"/>
              <p:cNvGrpSpPr/>
              <p:nvPr/>
            </p:nvGrpSpPr>
            <p:grpSpPr>
              <a:xfrm>
                <a:off x="902677" y="8986866"/>
                <a:ext cx="7245711" cy="1784010"/>
                <a:chOff x="12949130" y="3283065"/>
                <a:chExt cx="7935393" cy="1784010"/>
              </a:xfrm>
            </p:grpSpPr>
            <p:grpSp>
              <p:nvGrpSpPr>
                <p:cNvPr id="40" name="Group 39"/>
                <p:cNvGrpSpPr/>
                <p:nvPr/>
              </p:nvGrpSpPr>
              <p:grpSpPr>
                <a:xfrm>
                  <a:off x="14098870" y="3283065"/>
                  <a:ext cx="6785653" cy="1784010"/>
                  <a:chOff x="3171376" y="2411607"/>
                  <a:chExt cx="7900073" cy="1784010"/>
                </a:xfrm>
              </p:grpSpPr>
              <p:sp>
                <p:nvSpPr>
                  <p:cNvPr id="42" name="Rectangle 41"/>
                  <p:cNvSpPr/>
                  <p:nvPr/>
                </p:nvSpPr>
                <p:spPr>
                  <a:xfrm>
                    <a:off x="3171376" y="2411607"/>
                    <a:ext cx="7758309" cy="461665"/>
                  </a:xfrm>
                  <a:prstGeom prst="rect">
                    <a:avLst/>
                  </a:prstGeom>
                </p:spPr>
                <p:txBody>
                  <a:bodyPr wrap="square">
                    <a:spAutoFit/>
                  </a:bodyPr>
                  <a:lstStyle/>
                  <a:p>
                    <a:r>
                      <a:rPr lang="en-US" sz="2400" dirty="0"/>
                      <a:t>Quality/Safety Plans &amp; Records</a:t>
                    </a:r>
                  </a:p>
                </p:txBody>
              </p:sp>
              <p:sp>
                <p:nvSpPr>
                  <p:cNvPr id="43" name="Rectangle 42"/>
                  <p:cNvSpPr/>
                  <p:nvPr/>
                </p:nvSpPr>
                <p:spPr>
                  <a:xfrm>
                    <a:off x="3313141" y="2841400"/>
                    <a:ext cx="7758308" cy="1354217"/>
                  </a:xfrm>
                  <a:prstGeom prst="rect">
                    <a:avLst/>
                  </a:prstGeom>
                </p:spPr>
                <p:txBody>
                  <a:bodyPr wrap="square">
                    <a:spAutoFit/>
                  </a:bodyPr>
                  <a:lstStyle/>
                  <a:p>
                    <a:pPr marL="285750" lvl="0" indent="-285750">
                      <a:buFont typeface="Arial" panose="020B0604020202020204" pitchFamily="34" charset="0"/>
                      <a:buChar char="•"/>
                    </a:pPr>
                    <a:r>
                      <a:rPr lang="en-US" sz="1600" dirty="0"/>
                      <a:t>Manage inspections and audits</a:t>
                    </a:r>
                  </a:p>
                  <a:p>
                    <a:pPr marL="285750" lvl="0" indent="-285750">
                      <a:buFont typeface="Arial" panose="020B0604020202020204" pitchFamily="34" charset="0"/>
                      <a:buChar char="•"/>
                    </a:pPr>
                    <a:r>
                      <a:rPr lang="en-US" sz="1600" dirty="0"/>
                      <a:t>View list of all active findings</a:t>
                    </a:r>
                  </a:p>
                  <a:p>
                    <a:pPr marL="285750" lvl="0" indent="-285750">
                      <a:buFont typeface="Arial" panose="020B0604020202020204" pitchFamily="34" charset="0"/>
                      <a:buChar char="•"/>
                    </a:pPr>
                    <a:r>
                      <a:rPr lang="en-US" sz="1600" dirty="0"/>
                      <a:t>Manage preventative and corrective actions</a:t>
                    </a:r>
                  </a:p>
                  <a:p>
                    <a:pPr marL="285750" lvl="0" indent="-285750">
                      <a:buFont typeface="Arial" panose="020B0604020202020204" pitchFamily="34" charset="0"/>
                      <a:buChar char="•"/>
                    </a:pPr>
                    <a:r>
                      <a:rPr lang="en-US" sz="1600" dirty="0"/>
                      <a:t>Track root cause analysis</a:t>
                    </a:r>
                  </a:p>
                  <a:p>
                    <a:pPr marL="285750" lvl="0" indent="-285750">
                      <a:buFont typeface="Arial" panose="020B0604020202020204" pitchFamily="34" charset="0"/>
                      <a:buChar char="•"/>
                    </a:pPr>
                    <a:r>
                      <a:rPr lang="en-US" sz="1600" dirty="0"/>
                      <a:t>Perform quality analysis</a:t>
                    </a:r>
                  </a:p>
                </p:txBody>
              </p:sp>
            </p:grpSp>
            <p:pic>
              <p:nvPicPr>
                <p:cNvPr id="41" name="Picture 4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49130" y="3302113"/>
                  <a:ext cx="1149409" cy="1149409"/>
                </a:xfrm>
                <a:prstGeom prst="rect">
                  <a:avLst/>
                </a:prstGeom>
              </p:spPr>
            </p:pic>
          </p:grpSp>
          <p:grpSp>
            <p:nvGrpSpPr>
              <p:cNvPr id="67" name="Group 66"/>
              <p:cNvGrpSpPr/>
              <p:nvPr/>
            </p:nvGrpSpPr>
            <p:grpSpPr>
              <a:xfrm>
                <a:off x="8578397" y="2158417"/>
                <a:ext cx="7165695" cy="1538883"/>
                <a:chOff x="9996880" y="2158417"/>
                <a:chExt cx="7935394" cy="1538883"/>
              </a:xfrm>
            </p:grpSpPr>
            <p:grpSp>
              <p:nvGrpSpPr>
                <p:cNvPr id="22" name="Group 21"/>
                <p:cNvGrpSpPr/>
                <p:nvPr/>
              </p:nvGrpSpPr>
              <p:grpSpPr>
                <a:xfrm>
                  <a:off x="11268387" y="2158417"/>
                  <a:ext cx="6663887" cy="1538883"/>
                  <a:chOff x="3371850" y="2379735"/>
                  <a:chExt cx="7758309" cy="1538883"/>
                </a:xfrm>
              </p:grpSpPr>
              <p:sp>
                <p:nvSpPr>
                  <p:cNvPr id="25" name="Rectangle 24"/>
                  <p:cNvSpPr/>
                  <p:nvPr/>
                </p:nvSpPr>
                <p:spPr>
                  <a:xfrm>
                    <a:off x="3371850" y="2379735"/>
                    <a:ext cx="7758309" cy="461665"/>
                  </a:xfrm>
                  <a:prstGeom prst="rect">
                    <a:avLst/>
                  </a:prstGeom>
                </p:spPr>
                <p:txBody>
                  <a:bodyPr wrap="square">
                    <a:spAutoFit/>
                  </a:bodyPr>
                  <a:lstStyle/>
                  <a:p>
                    <a:r>
                      <a:rPr lang="en-US" sz="2400" dirty="0"/>
                      <a:t>Position Tracking</a:t>
                    </a:r>
                  </a:p>
                </p:txBody>
              </p:sp>
              <p:sp>
                <p:nvSpPr>
                  <p:cNvPr id="24" name="Rectangle 23"/>
                  <p:cNvSpPr/>
                  <p:nvPr/>
                </p:nvSpPr>
                <p:spPr>
                  <a:xfrm>
                    <a:off x="3371850" y="2841400"/>
                    <a:ext cx="7758308" cy="1077218"/>
                  </a:xfrm>
                  <a:prstGeom prst="rect">
                    <a:avLst/>
                  </a:prstGeom>
                </p:spPr>
                <p:txBody>
                  <a:bodyPr wrap="square">
                    <a:spAutoFit/>
                  </a:bodyPr>
                  <a:lstStyle/>
                  <a:p>
                    <a:pPr marL="285750" lvl="0" indent="-285750">
                      <a:buFont typeface="Arial" panose="020B0604020202020204" pitchFamily="34" charset="0"/>
                      <a:buChar char="•"/>
                    </a:pPr>
                    <a:r>
                      <a:rPr lang="en-US" sz="1600" dirty="0"/>
                      <a:t>Manage job groups and positions</a:t>
                    </a:r>
                  </a:p>
                  <a:p>
                    <a:pPr marL="285750" lvl="0" indent="-285750">
                      <a:buFont typeface="Arial" panose="020B0604020202020204" pitchFamily="34" charset="0"/>
                      <a:buChar char="•"/>
                    </a:pPr>
                    <a:r>
                      <a:rPr lang="en-US" sz="1600" dirty="0"/>
                      <a:t>View employee /position and history data</a:t>
                    </a:r>
                  </a:p>
                  <a:p>
                    <a:pPr marL="285750" lvl="0" indent="-285750">
                      <a:buFont typeface="Arial" panose="020B0604020202020204" pitchFamily="34" charset="0"/>
                      <a:buChar char="•"/>
                    </a:pPr>
                    <a:r>
                      <a:rPr lang="en-US" sz="1600" dirty="0"/>
                      <a:t>View primary and subcontractor data</a:t>
                    </a:r>
                  </a:p>
                  <a:p>
                    <a:pPr marL="285750" lvl="0" indent="-285750">
                      <a:buFont typeface="Arial" panose="020B0604020202020204" pitchFamily="34" charset="0"/>
                      <a:buChar char="•"/>
                    </a:pPr>
                    <a:r>
                      <a:rPr lang="en-US" sz="1600" dirty="0"/>
                      <a:t>Personnel Status (PERSTAT) reporting</a:t>
                    </a:r>
                  </a:p>
                </p:txBody>
              </p:sp>
            </p:grpSp>
            <p:pic>
              <p:nvPicPr>
                <p:cNvPr id="66" name="Picture 6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96880" y="2295183"/>
                  <a:ext cx="1149409" cy="1149409"/>
                </a:xfrm>
                <a:prstGeom prst="rect">
                  <a:avLst/>
                </a:prstGeom>
              </p:spPr>
            </p:pic>
          </p:grpSp>
          <p:grpSp>
            <p:nvGrpSpPr>
              <p:cNvPr id="69" name="Group 68"/>
              <p:cNvGrpSpPr/>
              <p:nvPr/>
            </p:nvGrpSpPr>
            <p:grpSpPr>
              <a:xfrm>
                <a:off x="8578397" y="3931714"/>
                <a:ext cx="7165695" cy="2585323"/>
                <a:chOff x="9996880" y="3931714"/>
                <a:chExt cx="7935394" cy="2585323"/>
              </a:xfrm>
            </p:grpSpPr>
            <p:grpSp>
              <p:nvGrpSpPr>
                <p:cNvPr id="52" name="Group 51"/>
                <p:cNvGrpSpPr/>
                <p:nvPr/>
              </p:nvGrpSpPr>
              <p:grpSpPr>
                <a:xfrm>
                  <a:off x="11268387" y="3931714"/>
                  <a:ext cx="6663887" cy="2585323"/>
                  <a:chOff x="3371850" y="2379735"/>
                  <a:chExt cx="7758309" cy="2585323"/>
                </a:xfrm>
              </p:grpSpPr>
              <p:sp>
                <p:nvSpPr>
                  <p:cNvPr id="54" name="Rectangle 53"/>
                  <p:cNvSpPr/>
                  <p:nvPr/>
                </p:nvSpPr>
                <p:spPr>
                  <a:xfrm>
                    <a:off x="3371850" y="2379735"/>
                    <a:ext cx="7758309" cy="461665"/>
                  </a:xfrm>
                  <a:prstGeom prst="rect">
                    <a:avLst/>
                  </a:prstGeom>
                </p:spPr>
                <p:txBody>
                  <a:bodyPr wrap="square">
                    <a:spAutoFit/>
                  </a:bodyPr>
                  <a:lstStyle/>
                  <a:p>
                    <a:r>
                      <a:rPr lang="en-US" sz="2400" dirty="0"/>
                      <a:t>Survey</a:t>
                    </a:r>
                  </a:p>
                </p:txBody>
              </p:sp>
              <p:sp>
                <p:nvSpPr>
                  <p:cNvPr id="55" name="Rectangle 54"/>
                  <p:cNvSpPr/>
                  <p:nvPr/>
                </p:nvSpPr>
                <p:spPr>
                  <a:xfrm>
                    <a:off x="3371850" y="2841400"/>
                    <a:ext cx="7758308" cy="2123658"/>
                  </a:xfrm>
                  <a:prstGeom prst="rect">
                    <a:avLst/>
                  </a:prstGeom>
                </p:spPr>
                <p:txBody>
                  <a:bodyPr wrap="square">
                    <a:spAutoFit/>
                  </a:bodyPr>
                  <a:lstStyle/>
                  <a:p>
                    <a:pPr marL="285750" lvl="0" indent="-285750">
                      <a:buFont typeface="Arial" panose="020B0604020202020204" pitchFamily="34" charset="0"/>
                      <a:buChar char="•"/>
                    </a:pPr>
                    <a:r>
                      <a:rPr lang="en-US" sz="1600" dirty="0"/>
                      <a:t>Collect customer or end user feedback</a:t>
                    </a:r>
                  </a:p>
                  <a:p>
                    <a:pPr marL="285750" lvl="0" indent="-285750">
                      <a:buFont typeface="Arial" panose="020B0604020202020204" pitchFamily="34" charset="0"/>
                      <a:buChar char="•"/>
                    </a:pPr>
                    <a:r>
                      <a:rPr lang="en-US" sz="1600" dirty="0"/>
                      <a:t>Easy access worldwide to submit feedback.</a:t>
                    </a:r>
                  </a:p>
                  <a:p>
                    <a:pPr marL="285750" lvl="0" indent="-285750">
                      <a:buFont typeface="Arial" panose="020B0604020202020204" pitchFamily="34" charset="0"/>
                      <a:buChar char="•"/>
                    </a:pPr>
                    <a:r>
                      <a:rPr lang="en-US" sz="1600" dirty="0"/>
                      <a:t>Provides Task Order staff with survey responses in electronic format for data collection and analysis.</a:t>
                    </a:r>
                  </a:p>
                  <a:p>
                    <a:pPr marL="285750" lvl="0" indent="-285750">
                      <a:buFont typeface="Arial" panose="020B0604020202020204" pitchFamily="34" charset="0"/>
                      <a:buChar char="•"/>
                    </a:pPr>
                    <a:r>
                      <a:rPr lang="en-US" sz="1600" dirty="0"/>
                      <a:t>Gives the customer the option to complete in private and email form to QAM and/or the email addresses provided by contractor.</a:t>
                    </a:r>
                  </a:p>
                  <a:p>
                    <a:pPr marL="285750" lvl="0" indent="-285750">
                      <a:buFont typeface="Arial" panose="020B0604020202020204" pitchFamily="34" charset="0"/>
                      <a:buChar char="•"/>
                    </a:pPr>
                    <a:r>
                      <a:rPr lang="en-US" sz="1600" dirty="0"/>
                      <a:t>Sends an email alert to the QAM when there is a survey completed with low ratings.</a:t>
                    </a:r>
                  </a:p>
                </p:txBody>
              </p:sp>
            </p:grpSp>
            <p:pic>
              <p:nvPicPr>
                <p:cNvPr id="68" name="Picture 6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96880" y="4088895"/>
                  <a:ext cx="1149409" cy="1149409"/>
                </a:xfrm>
                <a:prstGeom prst="rect">
                  <a:avLst/>
                </a:prstGeom>
              </p:spPr>
            </p:pic>
          </p:grpSp>
          <p:grpSp>
            <p:nvGrpSpPr>
              <p:cNvPr id="71" name="Group 70"/>
              <p:cNvGrpSpPr/>
              <p:nvPr/>
            </p:nvGrpSpPr>
            <p:grpSpPr>
              <a:xfrm>
                <a:off x="8578397" y="6614417"/>
                <a:ext cx="7165695" cy="3570208"/>
                <a:chOff x="9996880" y="6614417"/>
                <a:chExt cx="7935394" cy="3570208"/>
              </a:xfrm>
            </p:grpSpPr>
            <p:grpSp>
              <p:nvGrpSpPr>
                <p:cNvPr id="57" name="Group 56"/>
                <p:cNvGrpSpPr/>
                <p:nvPr/>
              </p:nvGrpSpPr>
              <p:grpSpPr>
                <a:xfrm>
                  <a:off x="11268387" y="6614417"/>
                  <a:ext cx="6663887" cy="3570208"/>
                  <a:chOff x="3371850" y="2379735"/>
                  <a:chExt cx="7758309" cy="3570208"/>
                </a:xfrm>
              </p:grpSpPr>
              <p:sp>
                <p:nvSpPr>
                  <p:cNvPr id="59" name="Rectangle 58"/>
                  <p:cNvSpPr/>
                  <p:nvPr/>
                </p:nvSpPr>
                <p:spPr>
                  <a:xfrm>
                    <a:off x="3371850" y="2379735"/>
                    <a:ext cx="7758309" cy="461665"/>
                  </a:xfrm>
                  <a:prstGeom prst="rect">
                    <a:avLst/>
                  </a:prstGeom>
                </p:spPr>
                <p:txBody>
                  <a:bodyPr wrap="square">
                    <a:spAutoFit/>
                  </a:bodyPr>
                  <a:lstStyle/>
                  <a:p>
                    <a:r>
                      <a:rPr lang="en-US" sz="2400" dirty="0"/>
                      <a:t>Document Library</a:t>
                    </a:r>
                  </a:p>
                </p:txBody>
              </p:sp>
              <p:sp>
                <p:nvSpPr>
                  <p:cNvPr id="60" name="Rectangle 59"/>
                  <p:cNvSpPr/>
                  <p:nvPr/>
                </p:nvSpPr>
                <p:spPr>
                  <a:xfrm>
                    <a:off x="3371850" y="2841400"/>
                    <a:ext cx="7758308" cy="3108543"/>
                  </a:xfrm>
                  <a:prstGeom prst="rect">
                    <a:avLst/>
                  </a:prstGeom>
                </p:spPr>
                <p:txBody>
                  <a:bodyPr wrap="square">
                    <a:spAutoFit/>
                  </a:bodyPr>
                  <a:lstStyle/>
                  <a:p>
                    <a:pPr marL="285750" lvl="0" indent="-285750">
                      <a:buFont typeface="Arial" panose="020B0604020202020204" pitchFamily="34" charset="0"/>
                      <a:buChar char="•"/>
                    </a:pPr>
                    <a:r>
                      <a:rPr lang="en-US" sz="1600" dirty="0"/>
                      <a:t>Public/private folder structure</a:t>
                    </a:r>
                  </a:p>
                  <a:p>
                    <a:pPr marL="285750" lvl="0" indent="-285750">
                      <a:buFont typeface="Arial" panose="020B0604020202020204" pitchFamily="34" charset="0"/>
                      <a:buChar char="•"/>
                    </a:pPr>
                    <a:r>
                      <a:rPr lang="en-US" sz="1600" dirty="0"/>
                      <a:t>Store contract deliverables</a:t>
                    </a:r>
                  </a:p>
                  <a:p>
                    <a:pPr marL="285750" lvl="0" indent="-285750">
                      <a:buFont typeface="Arial" panose="020B0604020202020204" pitchFamily="34" charset="0"/>
                      <a:buChar char="•"/>
                    </a:pPr>
                    <a:r>
                      <a:rPr lang="en-US" sz="1600" dirty="0"/>
                      <a:t>Subscribe to updates</a:t>
                    </a:r>
                  </a:p>
                  <a:p>
                    <a:pPr marL="285750" lvl="0" indent="-285750">
                      <a:buFont typeface="Arial" panose="020B0604020202020204" pitchFamily="34" charset="0"/>
                      <a:buChar char="•"/>
                    </a:pPr>
                    <a:r>
                      <a:rPr lang="en-US" sz="1600" dirty="0"/>
                      <a:t>Team access for All CDRLs (Contract Deliverables) and other ad hoc reports are resident in the Document Library.</a:t>
                    </a:r>
                  </a:p>
                  <a:p>
                    <a:pPr marL="285750" lvl="0" indent="-285750">
                      <a:buFont typeface="Arial" panose="020B0604020202020204" pitchFamily="34" charset="0"/>
                      <a:buChar char="•"/>
                    </a:pPr>
                    <a:r>
                      <a:rPr lang="en-US" sz="1600" dirty="0"/>
                      <a:t>Public and private libraries - Flexible configuration allows Libraries to be set so only users provided access can view and download documents.</a:t>
                    </a:r>
                  </a:p>
                  <a:p>
                    <a:pPr marL="285750" lvl="0" indent="-285750">
                      <a:buFont typeface="Arial" panose="020B0604020202020204" pitchFamily="34" charset="0"/>
                      <a:buChar char="•"/>
                    </a:pPr>
                    <a:r>
                      <a:rPr lang="en-US" sz="1600" dirty="0"/>
                      <a:t>Users may choose to subscribe to libraries or folders within a library and will receive email alerts when a new document is uploaded. </a:t>
                    </a:r>
                  </a:p>
                  <a:p>
                    <a:pPr marL="285750" lvl="0" indent="-285750">
                      <a:buFont typeface="Arial" panose="020B0604020202020204" pitchFamily="34" charset="0"/>
                      <a:buChar char="•"/>
                    </a:pPr>
                    <a:r>
                      <a:rPr lang="en-US" sz="1600" dirty="0"/>
                      <a:t>Users worldwide can access the libraries 7 days a week, 24 hours a day. </a:t>
                    </a:r>
                  </a:p>
                </p:txBody>
              </p:sp>
            </p:grpSp>
            <p:pic>
              <p:nvPicPr>
                <p:cNvPr id="70" name="Picture 6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96880" y="6614417"/>
                  <a:ext cx="1149409" cy="1149409"/>
                </a:xfrm>
                <a:prstGeom prst="rect">
                  <a:avLst/>
                </a:prstGeom>
              </p:spPr>
            </p:pic>
          </p:grpSp>
          <p:grpSp>
            <p:nvGrpSpPr>
              <p:cNvPr id="82" name="Group 81"/>
              <p:cNvGrpSpPr/>
              <p:nvPr/>
            </p:nvGrpSpPr>
            <p:grpSpPr>
              <a:xfrm>
                <a:off x="16487987" y="2310816"/>
                <a:ext cx="6864382" cy="1782634"/>
                <a:chOff x="15667375" y="2158416"/>
                <a:chExt cx="7241481" cy="1782634"/>
              </a:xfrm>
            </p:grpSpPr>
            <p:sp>
              <p:nvSpPr>
                <p:cNvPr id="83" name="Rectangle 82"/>
                <p:cNvSpPr/>
                <p:nvPr/>
              </p:nvSpPr>
              <p:spPr>
                <a:xfrm>
                  <a:off x="16851955" y="2158416"/>
                  <a:ext cx="6056901" cy="461665"/>
                </a:xfrm>
                <a:prstGeom prst="rect">
                  <a:avLst/>
                </a:prstGeom>
              </p:spPr>
              <p:txBody>
                <a:bodyPr wrap="square">
                  <a:spAutoFit/>
                </a:bodyPr>
                <a:lstStyle/>
                <a:p>
                  <a:r>
                    <a:rPr lang="en-US" sz="2400" dirty="0"/>
                    <a:t>Travel Planning &amp; Processing</a:t>
                  </a:r>
                </a:p>
              </p:txBody>
            </p:sp>
            <p:sp>
              <p:nvSpPr>
                <p:cNvPr id="84" name="Rectangle 83"/>
                <p:cNvSpPr/>
                <p:nvPr/>
              </p:nvSpPr>
              <p:spPr>
                <a:xfrm>
                  <a:off x="16851955" y="2617611"/>
                  <a:ext cx="6056900" cy="1323439"/>
                </a:xfrm>
                <a:prstGeom prst="rect">
                  <a:avLst/>
                </a:prstGeom>
              </p:spPr>
              <p:txBody>
                <a:bodyPr wrap="square">
                  <a:spAutoFit/>
                </a:bodyPr>
                <a:lstStyle/>
                <a:p>
                  <a:pPr marL="285750" lvl="0" indent="-285750">
                    <a:buFont typeface="Arial" panose="020B0604020202020204" pitchFamily="34" charset="0"/>
                    <a:buChar char="•"/>
                  </a:pPr>
                  <a:r>
                    <a:rPr lang="en-US" sz="1600" dirty="0"/>
                    <a:t>Create travel requests and detailed itineraries</a:t>
                  </a:r>
                </a:p>
                <a:p>
                  <a:pPr marL="285750" lvl="0" indent="-285750">
                    <a:buFont typeface="Arial" panose="020B0604020202020204" pitchFamily="34" charset="0"/>
                    <a:buChar char="•"/>
                  </a:pPr>
                  <a:r>
                    <a:rPr lang="en-US" sz="1600" dirty="0"/>
                    <a:t>Charge travel to proper funding lines and ensure funding is available with "checkbook" function</a:t>
                  </a:r>
                </a:p>
                <a:p>
                  <a:pPr marL="285750" lvl="0" indent="-285750">
                    <a:buFont typeface="Arial" panose="020B0604020202020204" pitchFamily="34" charset="0"/>
                    <a:buChar char="•"/>
                  </a:pPr>
                  <a:r>
                    <a:rPr lang="en-US" sz="1600" dirty="0"/>
                    <a:t>Compliance with FEDSIM requirements</a:t>
                  </a:r>
                </a:p>
                <a:p>
                  <a:pPr marL="285750" lvl="0" indent="-285750">
                    <a:buFont typeface="Arial" panose="020B0604020202020204" pitchFamily="34" charset="0"/>
                    <a:buChar char="•"/>
                  </a:pPr>
                  <a:r>
                    <a:rPr lang="en-US" sz="1600" dirty="0"/>
                    <a:t>Customer approval workflow</a:t>
                  </a:r>
                </a:p>
              </p:txBody>
            </p:sp>
            <p:pic>
              <p:nvPicPr>
                <p:cNvPr id="85" name="Picture 8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667375" y="2158416"/>
                  <a:ext cx="1149409" cy="1149409"/>
                </a:xfrm>
                <a:prstGeom prst="rect">
                  <a:avLst/>
                </a:prstGeom>
              </p:spPr>
            </p:pic>
          </p:grpSp>
          <p:grpSp>
            <p:nvGrpSpPr>
              <p:cNvPr id="87" name="Group 86"/>
              <p:cNvGrpSpPr/>
              <p:nvPr/>
            </p:nvGrpSpPr>
            <p:grpSpPr>
              <a:xfrm>
                <a:off x="16521326" y="4343939"/>
                <a:ext cx="6831043" cy="3259962"/>
                <a:chOff x="16523156" y="4707352"/>
                <a:chExt cx="7206311" cy="3259962"/>
              </a:xfrm>
            </p:grpSpPr>
            <p:grpSp>
              <p:nvGrpSpPr>
                <p:cNvPr id="81" name="Group 80"/>
                <p:cNvGrpSpPr/>
                <p:nvPr/>
              </p:nvGrpSpPr>
              <p:grpSpPr>
                <a:xfrm>
                  <a:off x="17672566" y="4707352"/>
                  <a:ext cx="6056901" cy="3259962"/>
                  <a:chOff x="16851955" y="2158416"/>
                  <a:chExt cx="6056901" cy="3259962"/>
                </a:xfrm>
              </p:grpSpPr>
              <p:sp>
                <p:nvSpPr>
                  <p:cNvPr id="78" name="Rectangle 77"/>
                  <p:cNvSpPr/>
                  <p:nvPr/>
                </p:nvSpPr>
                <p:spPr>
                  <a:xfrm>
                    <a:off x="16851955" y="2158416"/>
                    <a:ext cx="6056901" cy="461665"/>
                  </a:xfrm>
                  <a:prstGeom prst="rect">
                    <a:avLst/>
                  </a:prstGeom>
                </p:spPr>
                <p:txBody>
                  <a:bodyPr wrap="square">
                    <a:spAutoFit/>
                  </a:bodyPr>
                  <a:lstStyle/>
                  <a:p>
                    <a:r>
                      <a:rPr lang="en-US" sz="2400" dirty="0"/>
                      <a:t>Transportation</a:t>
                    </a:r>
                  </a:p>
                </p:txBody>
              </p:sp>
              <p:sp>
                <p:nvSpPr>
                  <p:cNvPr id="79" name="Rectangle 78"/>
                  <p:cNvSpPr/>
                  <p:nvPr/>
                </p:nvSpPr>
                <p:spPr>
                  <a:xfrm>
                    <a:off x="16851955" y="2617611"/>
                    <a:ext cx="6056900" cy="2800767"/>
                  </a:xfrm>
                  <a:prstGeom prst="rect">
                    <a:avLst/>
                  </a:prstGeom>
                </p:spPr>
                <p:txBody>
                  <a:bodyPr wrap="square">
                    <a:spAutoFit/>
                  </a:bodyPr>
                  <a:lstStyle/>
                  <a:p>
                    <a:pPr marL="285750" lvl="0" indent="-285750">
                      <a:buFont typeface="Arial" panose="020B0604020202020204" pitchFamily="34" charset="0"/>
                      <a:buChar char="•"/>
                    </a:pPr>
                    <a:r>
                      <a:rPr lang="en-US" sz="1600" dirty="0"/>
                      <a:t>Automated real-time transportation reports viewable by GDIT and customer</a:t>
                    </a:r>
                  </a:p>
                  <a:p>
                    <a:pPr marL="285750" lvl="0" indent="-285750">
                      <a:buFont typeface="Arial" panose="020B0604020202020204" pitchFamily="34" charset="0"/>
                      <a:buChar char="•"/>
                    </a:pPr>
                    <a:r>
                      <a:rPr lang="en-US" sz="1600" dirty="0"/>
                      <a:t>Email alerts (that include DD1149 form attachments) to notify POC of incoming shipment</a:t>
                    </a:r>
                  </a:p>
                  <a:p>
                    <a:pPr marL="285750" lvl="0" indent="-285750">
                      <a:buFont typeface="Arial" panose="020B0604020202020204" pitchFamily="34" charset="0"/>
                      <a:buChar char="•"/>
                    </a:pPr>
                    <a:r>
                      <a:rPr lang="en-US" sz="1600" dirty="0"/>
                      <a:t>Automated DD1149 forms generated through and stored in the system</a:t>
                    </a:r>
                  </a:p>
                  <a:p>
                    <a:pPr marL="285750" lvl="0" indent="-285750">
                      <a:buFont typeface="Arial" panose="020B0604020202020204" pitchFamily="34" charset="0"/>
                      <a:buChar char="•"/>
                    </a:pPr>
                    <a:r>
                      <a:rPr lang="en-US" sz="1600" dirty="0"/>
                      <a:t>Transparency; users can check on the status of shipments at any time worldwide create receipt function; receipt views for opened and closed receipts</a:t>
                    </a:r>
                  </a:p>
                  <a:p>
                    <a:pPr marL="285750" lvl="0" indent="-285750">
                      <a:buFont typeface="Arial" panose="020B0604020202020204" pitchFamily="34" charset="0"/>
                      <a:buChar char="•"/>
                    </a:pPr>
                    <a:r>
                      <a:rPr lang="en-US" sz="1600" dirty="0"/>
                      <a:t>Ability for tracking of all shipments</a:t>
                    </a:r>
                  </a:p>
                  <a:p>
                    <a:pPr marL="285750" lvl="0" indent="-285750">
                      <a:buFont typeface="Arial" panose="020B0604020202020204" pitchFamily="34" charset="0"/>
                      <a:buChar char="•"/>
                    </a:pPr>
                    <a:r>
                      <a:rPr lang="en-US" sz="1600" dirty="0"/>
                      <a:t>Advanced search function</a:t>
                    </a:r>
                  </a:p>
                </p:txBody>
              </p:sp>
            </p:grpSp>
            <p:pic>
              <p:nvPicPr>
                <p:cNvPr id="86" name="Picture 8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6523156" y="4854996"/>
                  <a:ext cx="1149409" cy="1149409"/>
                </a:xfrm>
                <a:prstGeom prst="rect">
                  <a:avLst/>
                </a:prstGeom>
              </p:spPr>
            </p:pic>
          </p:grpSp>
        </p:grpSp>
      </p:grpSp>
      <p:sp>
        <p:nvSpPr>
          <p:cNvPr id="91" name="Title 1"/>
          <p:cNvSpPr txBox="1">
            <a:spLocks/>
          </p:cNvSpPr>
          <p:nvPr/>
        </p:nvSpPr>
        <p:spPr>
          <a:xfrm>
            <a:off x="2109716" y="1816649"/>
            <a:ext cx="20445485" cy="644637"/>
          </a:xfrm>
          <a:prstGeom prst="rect">
            <a:avLst/>
          </a:prstGeom>
        </p:spPr>
        <p:txBody>
          <a:bodyPr vert="horz" lIns="91440" tIns="45720" rIns="91440" bIns="45720" rtlCol="0" anchor="t">
            <a:normAutofit/>
          </a:bodyPr>
          <a:lstStyle>
            <a:lvl1pPr algn="l" defTabSz="1828800" rtl="0" eaLnBrk="1" latinLnBrk="0" hangingPunct="1">
              <a:lnSpc>
                <a:spcPct val="90000"/>
              </a:lnSpc>
              <a:spcBef>
                <a:spcPct val="0"/>
              </a:spcBef>
              <a:buNone/>
              <a:defRPr lang="en-US" sz="4800" b="0" i="0" kern="1200" dirty="0">
                <a:solidFill>
                  <a:schemeClr val="tx1"/>
                </a:solidFill>
                <a:latin typeface="Arial" panose="020B0604020202020204" pitchFamily="34" charset="0"/>
                <a:ea typeface="+mj-ea"/>
                <a:cs typeface="Arial" panose="020B0604020202020204" pitchFamily="34" charset="0"/>
              </a:defRPr>
            </a:lvl1pPr>
          </a:lstStyle>
          <a:p>
            <a:r>
              <a:rPr lang="en-US" sz="2800" dirty="0"/>
              <a:t>A project can elect to use any or all the modules 4Sight modules.  Creation of custom modules could be built as well.</a:t>
            </a:r>
          </a:p>
        </p:txBody>
      </p:sp>
      <p:sp>
        <p:nvSpPr>
          <p:cNvPr id="3" name="Rectangle 2"/>
          <p:cNvSpPr/>
          <p:nvPr/>
        </p:nvSpPr>
        <p:spPr>
          <a:xfrm>
            <a:off x="12070813" y="6673334"/>
            <a:ext cx="242374" cy="369332"/>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Tree>
    <p:extLst>
      <p:ext uri="{BB962C8B-B14F-4D97-AF65-F5344CB8AC3E}">
        <p14:creationId xmlns:p14="http://schemas.microsoft.com/office/powerpoint/2010/main" val="3930711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81050"/>
            <a:ext cx="20726401" cy="1949450"/>
          </a:xfrm>
        </p:spPr>
        <p:txBody>
          <a:bodyPr/>
          <a:lstStyle/>
          <a:p>
            <a:r>
              <a:rPr lang="en-US" dirty="0"/>
              <a:t>Position Tracking</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8</a:t>
            </a:fld>
            <a:endParaRPr lang="en-US"/>
          </a:p>
        </p:txBody>
      </p:sp>
      <p:pic>
        <p:nvPicPr>
          <p:cNvPr id="7" name="Picture 6"/>
          <p:cNvPicPr>
            <a:picLocks noChangeAspect="1"/>
          </p:cNvPicPr>
          <p:nvPr/>
        </p:nvPicPr>
        <p:blipFill>
          <a:blip r:embed="rId2"/>
          <a:stretch>
            <a:fillRect/>
          </a:stretch>
        </p:blipFill>
        <p:spPr>
          <a:xfrm>
            <a:off x="1828800" y="1517291"/>
            <a:ext cx="1036410" cy="1213209"/>
          </a:xfrm>
          <a:prstGeom prst="rect">
            <a:avLst/>
          </a:prstGeom>
        </p:spPr>
      </p:pic>
      <p:sp>
        <p:nvSpPr>
          <p:cNvPr id="6" name="Rectangle 5"/>
          <p:cNvSpPr/>
          <p:nvPr/>
        </p:nvSpPr>
        <p:spPr>
          <a:xfrm>
            <a:off x="3101340" y="1517291"/>
            <a:ext cx="14470380" cy="3724096"/>
          </a:xfrm>
          <a:prstGeom prst="rect">
            <a:avLst/>
          </a:prstGeom>
        </p:spPr>
        <p:txBody>
          <a:bodyPr wrap="square">
            <a:spAutoFit/>
          </a:bodyPr>
          <a:lstStyle/>
          <a:p>
            <a:r>
              <a:rPr lang="en-US" sz="2400" dirty="0"/>
              <a:t>A module that provides HR and Program Management access to view employee/position and history data, including current position held.  This level of employee/position tracking allows a project to ensure staff attains and maintains the correct levels of training and certification to meet customer requirements.</a:t>
            </a:r>
          </a:p>
          <a:p>
            <a:endParaRPr lang="en-US" sz="2400" dirty="0"/>
          </a:p>
          <a:p>
            <a:pPr marL="457200" indent="-457200">
              <a:buFont typeface="Arial" panose="020B0604020202020204" pitchFamily="34" charset="0"/>
              <a:buChar char="•"/>
            </a:pPr>
            <a:r>
              <a:rPr lang="en-US" sz="2000" dirty="0"/>
              <a:t>People and Position data to view staff status for both primary and subcontract employees and support updates for the Training Module </a:t>
            </a:r>
          </a:p>
          <a:p>
            <a:pPr marL="457200" lvl="0" indent="-457200">
              <a:buFont typeface="Arial" panose="020B0604020202020204" pitchFamily="34" charset="0"/>
              <a:buChar char="•"/>
            </a:pPr>
            <a:r>
              <a:rPr lang="en-US" sz="2000" dirty="0"/>
              <a:t>Manage job groups and positions</a:t>
            </a:r>
          </a:p>
          <a:p>
            <a:pPr marL="457200" lvl="0" indent="-457200">
              <a:buFont typeface="Arial" panose="020B0604020202020204" pitchFamily="34" charset="0"/>
              <a:buChar char="•"/>
            </a:pPr>
            <a:r>
              <a:rPr lang="en-US" sz="2000" dirty="0"/>
              <a:t>View employee /position and history data</a:t>
            </a:r>
          </a:p>
          <a:p>
            <a:pPr marL="457200" lvl="0" indent="-457200">
              <a:buFont typeface="Arial" panose="020B0604020202020204" pitchFamily="34" charset="0"/>
              <a:buChar char="•"/>
            </a:pPr>
            <a:r>
              <a:rPr lang="en-US" sz="2000" dirty="0"/>
              <a:t>View primary and subcontractor data</a:t>
            </a:r>
          </a:p>
          <a:p>
            <a:pPr marL="457200" lvl="0" indent="-457200">
              <a:buFont typeface="Arial" panose="020B0604020202020204" pitchFamily="34" charset="0"/>
              <a:buChar char="•"/>
            </a:pPr>
            <a:r>
              <a:rPr lang="en-US" sz="2000" dirty="0"/>
              <a:t>Personnel Status (PERSTAT) reporting</a:t>
            </a:r>
          </a:p>
          <a:p>
            <a:pPr marL="457200" indent="-457200">
              <a:buFont typeface="Arial" panose="020B0604020202020204" pitchFamily="34" charset="0"/>
              <a:buChar char="•"/>
            </a:pPr>
            <a:endParaRPr lang="en-US" sz="2000" dirty="0"/>
          </a:p>
        </p:txBody>
      </p:sp>
      <p:pic>
        <p:nvPicPr>
          <p:cNvPr id="3" name="Picture 2"/>
          <p:cNvPicPr>
            <a:picLocks noChangeAspect="1"/>
          </p:cNvPicPr>
          <p:nvPr/>
        </p:nvPicPr>
        <p:blipFill>
          <a:blip r:embed="rId3"/>
          <a:stretch>
            <a:fillRect/>
          </a:stretch>
        </p:blipFill>
        <p:spPr>
          <a:xfrm>
            <a:off x="1828800" y="6477001"/>
            <a:ext cx="10363200" cy="6461632"/>
          </a:xfrm>
          <a:prstGeom prst="rect">
            <a:avLst/>
          </a:prstGeom>
        </p:spPr>
      </p:pic>
      <p:pic>
        <p:nvPicPr>
          <p:cNvPr id="8" name="Picture 7"/>
          <p:cNvPicPr>
            <a:picLocks noChangeAspect="1"/>
          </p:cNvPicPr>
          <p:nvPr/>
        </p:nvPicPr>
        <p:blipFill>
          <a:blip r:embed="rId4"/>
          <a:stretch>
            <a:fillRect/>
          </a:stretch>
        </p:blipFill>
        <p:spPr>
          <a:xfrm>
            <a:off x="12344400" y="6477000"/>
            <a:ext cx="10210801" cy="6248399"/>
          </a:xfrm>
          <a:prstGeom prst="rect">
            <a:avLst/>
          </a:prstGeom>
        </p:spPr>
      </p:pic>
    </p:spTree>
    <p:extLst>
      <p:ext uri="{BB962C8B-B14F-4D97-AF65-F5344CB8AC3E}">
        <p14:creationId xmlns:p14="http://schemas.microsoft.com/office/powerpoint/2010/main" val="2096886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Asset Management</a:t>
            </a:r>
          </a:p>
        </p:txBody>
      </p:sp>
      <p:sp>
        <p:nvSpPr>
          <p:cNvPr id="4" name="Footer Placeholder 3"/>
          <p:cNvSpPr>
            <a:spLocks noGrp="1"/>
          </p:cNvSpPr>
          <p:nvPr>
            <p:ph type="ftr" sz="quarter" idx="11"/>
          </p:nvPr>
        </p:nvSpPr>
        <p:spPr/>
        <p:txBody>
          <a:bodyPr/>
          <a:lstStyle/>
          <a:p>
            <a:r>
              <a:rPr lang="en-US"/>
              <a:t>© 2019 GENERAL DYNAMICS INFORMATION TECHNOLOGY. ALL RIGHTS RESERVED.</a:t>
            </a:r>
          </a:p>
        </p:txBody>
      </p:sp>
      <p:sp>
        <p:nvSpPr>
          <p:cNvPr id="5" name="Slide Number Placeholder 4"/>
          <p:cNvSpPr>
            <a:spLocks noGrp="1"/>
          </p:cNvSpPr>
          <p:nvPr>
            <p:ph type="sldNum" sz="quarter" idx="12"/>
          </p:nvPr>
        </p:nvSpPr>
        <p:spPr/>
        <p:txBody>
          <a:bodyPr/>
          <a:lstStyle/>
          <a:p>
            <a:fld id="{07024CDC-CF68-4D8C-9225-2260FB816485}" type="slidenum">
              <a:rPr lang="en-US" smtClean="0"/>
              <a:t>9</a:t>
            </a:fld>
            <a:endParaRPr lang="en-US"/>
          </a:p>
        </p:txBody>
      </p:sp>
      <p:pic>
        <p:nvPicPr>
          <p:cNvPr id="6" name="Picture 5"/>
          <p:cNvPicPr>
            <a:picLocks noChangeAspect="1"/>
          </p:cNvPicPr>
          <p:nvPr/>
        </p:nvPicPr>
        <p:blipFill>
          <a:blip r:embed="rId3"/>
          <a:stretch>
            <a:fillRect/>
          </a:stretch>
        </p:blipFill>
        <p:spPr>
          <a:xfrm>
            <a:off x="1828800" y="1582878"/>
            <a:ext cx="1298488" cy="1152244"/>
          </a:xfrm>
          <a:prstGeom prst="rect">
            <a:avLst/>
          </a:prstGeom>
        </p:spPr>
      </p:pic>
      <p:pic>
        <p:nvPicPr>
          <p:cNvPr id="8" name="Picture 7"/>
          <p:cNvPicPr>
            <a:picLocks noChangeAspect="1"/>
          </p:cNvPicPr>
          <p:nvPr/>
        </p:nvPicPr>
        <p:blipFill>
          <a:blip r:embed="rId4"/>
          <a:stretch>
            <a:fillRect/>
          </a:stretch>
        </p:blipFill>
        <p:spPr>
          <a:xfrm>
            <a:off x="9891365" y="1737360"/>
            <a:ext cx="12663835" cy="6873403"/>
          </a:xfrm>
          <a:prstGeom prst="rect">
            <a:avLst/>
          </a:prstGeom>
        </p:spPr>
      </p:pic>
      <p:pic>
        <p:nvPicPr>
          <p:cNvPr id="7" name="Picture 6"/>
          <p:cNvPicPr>
            <a:picLocks noChangeAspect="1"/>
          </p:cNvPicPr>
          <p:nvPr/>
        </p:nvPicPr>
        <p:blipFill>
          <a:blip r:embed="rId5"/>
          <a:stretch>
            <a:fillRect/>
          </a:stretch>
        </p:blipFill>
        <p:spPr>
          <a:xfrm>
            <a:off x="3318289" y="6118644"/>
            <a:ext cx="6362917" cy="6362917"/>
          </a:xfrm>
          <a:prstGeom prst="rect">
            <a:avLst/>
          </a:prstGeom>
        </p:spPr>
      </p:pic>
      <p:sp>
        <p:nvSpPr>
          <p:cNvPr id="9" name="Rectangle 8"/>
          <p:cNvSpPr/>
          <p:nvPr/>
        </p:nvSpPr>
        <p:spPr>
          <a:xfrm>
            <a:off x="3337447" y="1470024"/>
            <a:ext cx="6343759" cy="4093428"/>
          </a:xfrm>
          <a:prstGeom prst="rect">
            <a:avLst/>
          </a:prstGeom>
        </p:spPr>
        <p:txBody>
          <a:bodyPr wrap="square">
            <a:spAutoFit/>
          </a:bodyPr>
          <a:lstStyle/>
          <a:p>
            <a:pPr marL="457200" indent="-457200">
              <a:buFont typeface="Arial" panose="020B0604020202020204" pitchFamily="34" charset="0"/>
              <a:buChar char="•"/>
            </a:pPr>
            <a:r>
              <a:rPr lang="en-US" sz="2000" dirty="0"/>
              <a:t>Oversight and control through defined workflows and lifecycles.  </a:t>
            </a:r>
          </a:p>
          <a:p>
            <a:pPr marL="457200" indent="-457200">
              <a:buFont typeface="Arial" panose="020B0604020202020204" pitchFamily="34" charset="0"/>
              <a:buChar char="•"/>
            </a:pPr>
            <a:r>
              <a:rPr lang="en-US" sz="2000" dirty="0"/>
              <a:t>Auditing and tracking as well as electronic receipts and signatures</a:t>
            </a:r>
          </a:p>
          <a:p>
            <a:pPr marL="457200" indent="-457200">
              <a:buFont typeface="Arial" panose="020B0604020202020204" pitchFamily="34" charset="0"/>
              <a:buChar char="•"/>
            </a:pPr>
            <a:r>
              <a:rPr lang="en-US" sz="2000" dirty="0"/>
              <a:t>Listing and tracking of inventory and equipment. </a:t>
            </a:r>
          </a:p>
          <a:p>
            <a:pPr marL="457200" indent="-457200">
              <a:buFont typeface="Arial" panose="020B0604020202020204" pitchFamily="34" charset="0"/>
              <a:buChar char="•"/>
            </a:pPr>
            <a:r>
              <a:rPr lang="en-US" sz="2000" dirty="0"/>
              <a:t>Linking and store documents to specific assets to help track warranty information, user guides, maintenance information, purchase orders, etc.</a:t>
            </a:r>
          </a:p>
          <a:p>
            <a:pPr marL="457200" indent="-457200">
              <a:buFont typeface="Arial" panose="020B0604020202020204" pitchFamily="34" charset="0"/>
              <a:buChar char="•"/>
            </a:pPr>
            <a:r>
              <a:rPr lang="en-US" sz="2000" dirty="0"/>
              <a:t>Role based access to data from anywhere.</a:t>
            </a:r>
          </a:p>
          <a:p>
            <a:pPr marL="457200" indent="-457200">
              <a:buFont typeface="Arial" panose="020B0604020202020204" pitchFamily="34" charset="0"/>
              <a:buChar char="•"/>
            </a:pPr>
            <a:r>
              <a:rPr lang="en-US" sz="2000" dirty="0"/>
              <a:t>Customizations that allow for import and export of asset data per clients specific</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endParaRPr lang="en-US" sz="2000" dirty="0"/>
          </a:p>
        </p:txBody>
      </p:sp>
    </p:spTree>
    <p:extLst>
      <p:ext uri="{BB962C8B-B14F-4D97-AF65-F5344CB8AC3E}">
        <p14:creationId xmlns:p14="http://schemas.microsoft.com/office/powerpoint/2010/main" val="995830585"/>
      </p:ext>
    </p:extLst>
  </p:cSld>
  <p:clrMapOvr>
    <a:masterClrMapping/>
  </p:clrMapOvr>
</p:sld>
</file>

<file path=ppt/theme/theme1.xml><?xml version="1.0" encoding="utf-8"?>
<a:theme xmlns:a="http://schemas.openxmlformats.org/drawingml/2006/main" name="Office Theme">
  <a:themeElements>
    <a:clrScheme name="GDIT">
      <a:dk1>
        <a:srgbClr val="474A4C"/>
      </a:dk1>
      <a:lt1>
        <a:srgbClr val="FFFFFF"/>
      </a:lt1>
      <a:dk2>
        <a:srgbClr val="737678"/>
      </a:dk2>
      <a:lt2>
        <a:srgbClr val="FFFFFF"/>
      </a:lt2>
      <a:accent1>
        <a:srgbClr val="FF9B1F"/>
      </a:accent1>
      <a:accent2>
        <a:srgbClr val="2D4F68"/>
      </a:accent2>
      <a:accent3>
        <a:srgbClr val="B9BCBE"/>
      </a:accent3>
      <a:accent4>
        <a:srgbClr val="D7DADC"/>
      </a:accent4>
      <a:accent5>
        <a:srgbClr val="F5F8FA"/>
      </a:accent5>
      <a:accent6>
        <a:srgbClr val="E6E4E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43718690A6064B9AC6D05BB3F29EA1" ma:contentTypeVersion="6" ma:contentTypeDescription="Create a new document." ma:contentTypeScope="" ma:versionID="b0a9de7eb515e8ab14b1483607770e50">
  <xsd:schema xmlns:xsd="http://www.w3.org/2001/XMLSchema" xmlns:xs="http://www.w3.org/2001/XMLSchema" xmlns:p="http://schemas.microsoft.com/office/2006/metadata/properties" xmlns:ns2="8dc0b74e-ac22-4977-854c-ea7f9bf3941d" targetNamespace="http://schemas.microsoft.com/office/2006/metadata/properties" ma:root="true" ma:fieldsID="56956d9ef9ffae8e0531c833440a8954" ns2:_="">
    <xsd:import namespace="8dc0b74e-ac22-4977-854c-ea7f9bf3941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c0b74e-ac22-4977-854c-ea7f9bf394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F1F028-915B-4542-82ED-17DC1AE65BD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c0b74e-ac22-4977-854c-ea7f9bf394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71F203-D2DF-4834-9670-DDFBCB66B0CE}">
  <ds:schemaRefs>
    <ds:schemaRef ds:uri="http://schemas.microsoft.com/office/2006/documentManagement/types"/>
    <ds:schemaRef ds:uri="35cfa6f7-3098-499d-adb1-7feb56303e22"/>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D9CCCAC-1B0B-42D3-9D63-34210AE640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67417</TotalTime>
  <Words>3012</Words>
  <Application>Microsoft Office PowerPoint</Application>
  <PresentationFormat>Custom</PresentationFormat>
  <Paragraphs>367</Paragraphs>
  <Slides>20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Helvetica</vt:lpstr>
      <vt:lpstr>Times New Roman</vt:lpstr>
      <vt:lpstr>Visuelt Pro Light</vt:lpstr>
      <vt:lpstr>Office Theme</vt:lpstr>
      <vt:lpstr> 4Sight Overview and Demonstration </vt:lpstr>
      <vt:lpstr>Agenda</vt:lpstr>
      <vt:lpstr>How Can 4Sight Support a GDIT Program?</vt:lpstr>
      <vt:lpstr>PowerPoint Presentation</vt:lpstr>
      <vt:lpstr>Mission and Capabilities of 4Sight</vt:lpstr>
      <vt:lpstr>Mission and Capabilities of 4Sight</vt:lpstr>
      <vt:lpstr>Capabilities of GDIT 4Sight</vt:lpstr>
      <vt:lpstr>Position Tracking</vt:lpstr>
      <vt:lpstr>Asset Management</vt:lpstr>
      <vt:lpstr>Document Library</vt:lpstr>
      <vt:lpstr>Purchase Requests</vt:lpstr>
      <vt:lpstr>Risk Management</vt:lpstr>
      <vt:lpstr>Training</vt:lpstr>
      <vt:lpstr>Quality / Safety Plans &amp; Records</vt:lpstr>
      <vt:lpstr>ROM Estimates &amp; Approval Records</vt:lpstr>
      <vt:lpstr>Transportation</vt:lpstr>
      <vt:lpstr>Travel Planning &amp; Processing</vt:lpstr>
      <vt:lpstr>Surveys</vt:lpstr>
      <vt:lpstr>Performance Dashboards</vt:lpstr>
      <vt:lpstr>Custom Development</vt:lpstr>
    </vt:vector>
  </TitlesOfParts>
  <Company>CSRA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Rodriguez, Liliana M</dc:creator>
  <cp:lastModifiedBy>Brody, Michele</cp:lastModifiedBy>
  <cp:revision>251</cp:revision>
  <dcterms:created xsi:type="dcterms:W3CDTF">2019-03-27T13:12:59Z</dcterms:created>
  <dcterms:modified xsi:type="dcterms:W3CDTF">2024-09-12T13:00:43Z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0x0101002343718690A6064B9AC6D05BB3F29EA1</vt:lpwstr>
  </property>
  <property fmtid="{D5CDD505-2E9C-101B-9397-08002B2CF9AE}" pid="3" name="IsMyDocuments">
    <vt:bool>true</vt:bool>
  </property>
</Properties>
</file>